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63" r:id="rId3"/>
    <p:sldId id="330" r:id="rId4"/>
    <p:sldId id="382" r:id="rId5"/>
    <p:sldId id="383" r:id="rId6"/>
    <p:sldId id="391" r:id="rId7"/>
    <p:sldId id="377" r:id="rId8"/>
    <p:sldId id="378" r:id="rId9"/>
    <p:sldId id="379" r:id="rId10"/>
    <p:sldId id="403" r:id="rId11"/>
    <p:sldId id="404" r:id="rId12"/>
    <p:sldId id="386" r:id="rId13"/>
    <p:sldId id="420" r:id="rId14"/>
    <p:sldId id="421" r:id="rId15"/>
    <p:sldId id="422" r:id="rId16"/>
    <p:sldId id="374" r:id="rId17"/>
    <p:sldId id="375" r:id="rId18"/>
    <p:sldId id="416" r:id="rId19"/>
    <p:sldId id="417" r:id="rId20"/>
    <p:sldId id="418" r:id="rId21"/>
    <p:sldId id="419" r:id="rId22"/>
    <p:sldId id="398" r:id="rId23"/>
    <p:sldId id="399" r:id="rId24"/>
    <p:sldId id="384" r:id="rId25"/>
    <p:sldId id="385" r:id="rId26"/>
    <p:sldId id="400" r:id="rId27"/>
    <p:sldId id="401" r:id="rId28"/>
    <p:sldId id="395" r:id="rId29"/>
    <p:sldId id="396" r:id="rId30"/>
    <p:sldId id="414" r:id="rId31"/>
    <p:sldId id="415" r:id="rId32"/>
    <p:sldId id="325" r:id="rId33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CCFFCC"/>
    <a:srgbClr val="FFFF99"/>
    <a:srgbClr val="CCECFF"/>
    <a:srgbClr val="FFCCFF"/>
    <a:srgbClr val="FFFFCC"/>
    <a:srgbClr val="CCFF99"/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34" y="6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3167767645581"/>
          <c:y val="0.14901226287992417"/>
          <c:w val="0.8291852157679328"/>
          <c:h val="0.5279934453268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54D4D"/>
              </a:solidFill>
            </c:spPr>
          </c:dPt>
          <c:dPt>
            <c:idx val="1"/>
            <c:invertIfNegative val="0"/>
            <c:bubble3D val="0"/>
            <c:spPr>
              <a:solidFill>
                <a:srgbClr val="F54D4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54D4D"/>
              </a:solidFill>
            </c:spPr>
          </c:dPt>
          <c:dPt>
            <c:idx val="8"/>
            <c:invertIfNegative val="0"/>
            <c:bubble3D val="0"/>
            <c:spPr>
              <a:solidFill>
                <a:srgbClr val="F54D4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JasmineUPC" panose="02020603050405020304" pitchFamily="18" charset="-34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9"/>
                <c:pt idx="0">
                  <c:v>ชบ.</c:v>
                </c:pt>
                <c:pt idx="1">
                  <c:v>รย.</c:v>
                </c:pt>
                <c:pt idx="2">
                  <c:v>จบ.</c:v>
                </c:pt>
                <c:pt idx="3">
                  <c:v>ตร.</c:v>
                </c:pt>
                <c:pt idx="4">
                  <c:v>สป.</c:v>
                </c:pt>
                <c:pt idx="5">
                  <c:v>ฉช.</c:v>
                </c:pt>
                <c:pt idx="6">
                  <c:v>ปจ.</c:v>
                </c:pt>
                <c:pt idx="7">
                  <c:v>สก.</c:v>
                </c:pt>
                <c:pt idx="8">
                  <c:v>เขต6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11.89</c:v>
                </c:pt>
                <c:pt idx="1">
                  <c:v>38.36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42.16</c:v>
                </c:pt>
                <c:pt idx="6">
                  <c:v>0</c:v>
                </c:pt>
                <c:pt idx="7">
                  <c:v>0</c:v>
                </c:pt>
                <c:pt idx="8">
                  <c:v>14.97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6072160"/>
        <c:axId val="-1566062912"/>
      </c:barChart>
      <c:catAx>
        <c:axId val="-156607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62912"/>
        <c:crosses val="autoZero"/>
        <c:auto val="1"/>
        <c:lblAlgn val="ctr"/>
        <c:lblOffset val="100"/>
        <c:noMultiLvlLbl val="0"/>
      </c:catAx>
      <c:valAx>
        <c:axId val="-156606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7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ปี 58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Sheet1!$A$4:$A$11</c:f>
              <c:strCache>
                <c:ptCount val="8"/>
                <c:pt idx="0">
                  <c:v>รพร.สระแก้ว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จังหวัด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89.01</c:v>
                </c:pt>
                <c:pt idx="1">
                  <c:v>93.73</c:v>
                </c:pt>
                <c:pt idx="2">
                  <c:v>89.36</c:v>
                </c:pt>
                <c:pt idx="3">
                  <c:v>87.5</c:v>
                </c:pt>
                <c:pt idx="4">
                  <c:v>70.97</c:v>
                </c:pt>
                <c:pt idx="5">
                  <c:v>74.63</c:v>
                </c:pt>
                <c:pt idx="6">
                  <c:v>80</c:v>
                </c:pt>
                <c:pt idx="7">
                  <c:v>83.67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3-41B8-9867-69C8A8CBC49E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ปี 59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Sheet1!$A$4:$A$11</c:f>
              <c:strCache>
                <c:ptCount val="8"/>
                <c:pt idx="0">
                  <c:v>รพร.สระแก้ว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จังหวัด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76.77</c:v>
                </c:pt>
                <c:pt idx="1">
                  <c:v>73.08</c:v>
                </c:pt>
                <c:pt idx="2">
                  <c:v>86.05</c:v>
                </c:pt>
                <c:pt idx="3">
                  <c:v>86.25</c:v>
                </c:pt>
                <c:pt idx="4">
                  <c:v>51.9</c:v>
                </c:pt>
                <c:pt idx="5">
                  <c:v>73.680000000000007</c:v>
                </c:pt>
                <c:pt idx="6">
                  <c:v>53.2</c:v>
                </c:pt>
                <c:pt idx="7">
                  <c:v>73.91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1B8-9867-69C8A8CBC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2437888"/>
        <c:axId val="-1562438432"/>
      </c:barChart>
      <c:catAx>
        <c:axId val="-156243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2438432"/>
        <c:crosses val="autoZero"/>
        <c:auto val="1"/>
        <c:lblAlgn val="ctr"/>
        <c:lblOffset val="100"/>
        <c:noMultiLvlLbl val="0"/>
      </c:catAx>
      <c:valAx>
        <c:axId val="-15624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2437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JasmineUPC" panose="02020603050405020304" pitchFamily="18" charset="-34"/>
          <a:cs typeface="JasmineUPC" panose="02020603050405020304" pitchFamily="18" charset="-34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จำนวนเสมหะเปลี่ยนเป็นลบ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7C-414A-95AC-A3C09FD7C0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JasmineUPC" panose="02020603050405020304" pitchFamily="18" charset="-34"/>
                    <a:ea typeface="+mn-ea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รพร.สระแก้ว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</c:v>
                </c:pt>
                <c:pt idx="1">
                  <c:v>4</c:v>
                </c:pt>
                <c:pt idx="2">
                  <c:v>17</c:v>
                </c:pt>
                <c:pt idx="3">
                  <c:v>7</c:v>
                </c:pt>
                <c:pt idx="4">
                  <c:v>6</c:v>
                </c:pt>
                <c:pt idx="5">
                  <c:v>18</c:v>
                </c:pt>
                <c:pt idx="6">
                  <c:v>2</c:v>
                </c:pt>
                <c:pt idx="7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8-4C59-9EDB-34088EDCF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2440608"/>
        <c:axId val="-1566068896"/>
      </c:barChart>
      <c:catAx>
        <c:axId val="-15624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6068896"/>
        <c:crosses val="autoZero"/>
        <c:auto val="1"/>
        <c:lblAlgn val="ctr"/>
        <c:lblOffset val="100"/>
        <c:noMultiLvlLbl val="0"/>
      </c:catAx>
      <c:valAx>
        <c:axId val="-156606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24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57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JasmineUPC" panose="02020603050405020304" pitchFamily="18" charset="-34"/>
                    <a:ea typeface="+mn-ea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รพร.สระแก้ว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วังสมบูรณ์</c:v>
                </c:pt>
                <c:pt idx="8">
                  <c:v>จังหวัด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8D-4C64-B32E-18BF5CB329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58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JasmineUPC" panose="02020603050405020304" pitchFamily="18" charset="-34"/>
                    <a:ea typeface="+mn-ea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รพร.สระแก้ว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วังสมบูรณ์</c:v>
                </c:pt>
                <c:pt idx="8">
                  <c:v>จังหวัด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8D-4C64-B32E-18BF5CB329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59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JasmineUPC" panose="02020603050405020304" pitchFamily="18" charset="-34"/>
                    <a:ea typeface="+mn-ea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รพร.สระแก้ว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วังสมบูรณ์</c:v>
                </c:pt>
                <c:pt idx="8">
                  <c:v>จังหวัด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8D-4C64-B32E-18BF5CB32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6064544"/>
        <c:axId val="-1602681040"/>
      </c:barChart>
      <c:catAx>
        <c:axId val="-15660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602681040"/>
        <c:crosses val="autoZero"/>
        <c:auto val="1"/>
        <c:lblAlgn val="ctr"/>
        <c:lblOffset val="100"/>
        <c:noMultiLvlLbl val="0"/>
      </c:catAx>
      <c:valAx>
        <c:axId val="-160268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60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th-TH" sz="1600" b="1" i="0" u="none" strike="noStrike" baseline="0" dirty="0" smtClean="0">
                <a:solidFill>
                  <a:schemeClr val="tx2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เป้าหมายเสียชีวิต ปี</a:t>
            </a:r>
            <a:r>
              <a:rPr lang="en-US" sz="1600" b="1" i="0" u="none" strike="noStrike" baseline="0" dirty="0" smtClean="0">
                <a:solidFill>
                  <a:schemeClr val="tx2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60 </a:t>
            </a:r>
            <a:r>
              <a:rPr lang="th-TH" sz="1600" b="1" i="0" u="none" strike="noStrike" baseline="0" dirty="0" smtClean="0">
                <a:solidFill>
                  <a:schemeClr val="tx2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จ.สระแก้วไม่เกิน </a:t>
            </a:r>
            <a:r>
              <a:rPr lang="en-US" sz="1600" b="1" i="0" u="none" strike="noStrike" baseline="0" dirty="0" smtClean="0">
                <a:solidFill>
                  <a:schemeClr val="tx2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 6 </a:t>
            </a:r>
            <a:r>
              <a:rPr lang="th-TH" sz="1600" b="1" i="0" u="none" strike="noStrike" baseline="0" dirty="0" smtClean="0">
                <a:solidFill>
                  <a:schemeClr val="tx2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คน</a:t>
            </a:r>
            <a:r>
              <a:rPr lang="th-TH" sz="1600" b="1" i="0" u="none" strike="noStrike" baseline="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defRPr sz="1800"/>
            </a:pPr>
            <a:r>
              <a:rPr lang="th-TH" sz="1400" b="1" i="0" u="none" strike="noStrike" baseline="0" dirty="0" err="1" smtClean="0"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ไตรมาส</a:t>
            </a:r>
            <a:r>
              <a:rPr lang="th-TH" sz="1400" b="1" i="0" u="none" strike="noStrike" baseline="0" dirty="0" smtClean="0"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 </a:t>
            </a:r>
            <a:r>
              <a:rPr lang="en-US" sz="1400" b="1" i="0" u="none" strike="noStrike" baseline="0" dirty="0" smtClean="0"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 </a:t>
            </a:r>
            <a:r>
              <a:rPr lang="th-TH" sz="1400" b="1" i="0" u="none" strike="noStrike" baseline="0" dirty="0" smtClean="0"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พบเด็กเสียชีวิต </a:t>
            </a:r>
            <a:r>
              <a:rPr lang="en-US" sz="1400" b="1" i="0" u="none" strike="noStrike" baseline="0" dirty="0" smtClean="0"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2 </a:t>
            </a:r>
            <a:r>
              <a:rPr lang="th-TH" sz="1400" b="1" i="0" u="none" strike="noStrike" baseline="0" dirty="0" smtClean="0"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คน (อ.อรัญประเทศ,อ.ตาพระยา)</a:t>
            </a:r>
            <a:endParaRPr lang="th-TH" sz="1400" dirty="0">
              <a:solidFill>
                <a:srgbClr val="FF000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c:rich>
      </c:tx>
      <c:layout>
        <c:manualLayout>
          <c:xMode val="edge"/>
          <c:yMode val="edge"/>
          <c:x val="0.19809380154341824"/>
          <c:y val="1.5225849610090604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ต่อแสนปชก.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E905B8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15.6</c:v>
                </c:pt>
                <c:pt idx="1">
                  <c:v>18.100000000000001</c:v>
                </c:pt>
                <c:pt idx="2">
                  <c:v>24.7</c:v>
                </c:pt>
                <c:pt idx="3">
                  <c:v>13.6</c:v>
                </c:pt>
                <c:pt idx="4">
                  <c:v>9</c:v>
                </c:pt>
                <c:pt idx="5">
                  <c:v>10.119999999999999</c:v>
                </c:pt>
                <c:pt idx="6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03028720"/>
        <c:axId val="-1503034160"/>
      </c:lineChart>
      <c:catAx>
        <c:axId val="-150302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503034160"/>
        <c:crosses val="autoZero"/>
        <c:auto val="1"/>
        <c:lblAlgn val="ctr"/>
        <c:lblOffset val="100"/>
        <c:noMultiLvlLbl val="0"/>
      </c:catAx>
      <c:valAx>
        <c:axId val="-150303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0302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JasmineUPC" pitchFamily="18" charset="-34"/>
          <a:cs typeface="JasmineUPC" pitchFamily="18" charset="-34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097505936405713E-2"/>
          <c:y val="7.3549990310024863E-2"/>
          <c:w val="0.84789899718003103"/>
          <c:h val="0.56038049906088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อัตราตายของจังหวัดสระแก้ว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layout>
                <c:manualLayout>
                  <c:x val="-9.7316665364002644E-3"/>
                  <c:y val="4.542840147391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34633595343749E-2"/>
                  <c:y val="5.551028563757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7340763401964286E-3"/>
                  <c:y val="7.930040805367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034633595343749E-2"/>
                  <c:y val="5.551028563757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JasmineUPC" pitchFamily="18" charset="-34"/>
                    <a:cs typeface="JasmineUPC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รวม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48.3</c:v>
                </c:pt>
                <c:pt idx="1">
                  <c:v>42.3</c:v>
                </c:pt>
                <c:pt idx="2">
                  <c:v>46.7</c:v>
                </c:pt>
                <c:pt idx="3">
                  <c:v>31.6</c:v>
                </c:pt>
                <c:pt idx="4">
                  <c:v>65.400000000000006</c:v>
                </c:pt>
                <c:pt idx="5">
                  <c:v>39.5</c:v>
                </c:pt>
                <c:pt idx="6">
                  <c:v>32</c:v>
                </c:pt>
                <c:pt idx="7">
                  <c:v>26.4</c:v>
                </c:pt>
                <c:pt idx="8">
                  <c:v>19.5</c:v>
                </c:pt>
                <c:pt idx="9">
                  <c:v>42.3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อัตราตายปี 2560(ไตรมาส2)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JasmineUPC" pitchFamily="18" charset="-34"/>
                    <a:cs typeface="JasmineUPC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รวม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17.3</c:v>
                </c:pt>
                <c:pt idx="1">
                  <c:v>18.600000000000001</c:v>
                </c:pt>
                <c:pt idx="2">
                  <c:v>19.8</c:v>
                </c:pt>
                <c:pt idx="3">
                  <c:v>15.8</c:v>
                </c:pt>
                <c:pt idx="4">
                  <c:v>32.1</c:v>
                </c:pt>
                <c:pt idx="5">
                  <c:v>13.5</c:v>
                </c:pt>
                <c:pt idx="6">
                  <c:v>14.2</c:v>
                </c:pt>
                <c:pt idx="7">
                  <c:v>7.6</c:v>
                </c:pt>
                <c:pt idx="8">
                  <c:v>19.5</c:v>
                </c:pt>
                <c:pt idx="9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3024368"/>
        <c:axId val="-1503026544"/>
      </c:barChart>
      <c:catAx>
        <c:axId val="-150302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  <c:crossAx val="-1503026544"/>
        <c:crossesAt val="0"/>
        <c:auto val="1"/>
        <c:lblAlgn val="ctr"/>
        <c:lblOffset val="100"/>
        <c:noMultiLvlLbl val="0"/>
      </c:catAx>
      <c:valAx>
        <c:axId val="-1503026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  <c:crossAx val="-1503024368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831081298207889"/>
          <c:y val="9.0301895264502413E-2"/>
          <c:w val="0.4016891590498049"/>
          <c:h val="0.15199294985742326"/>
        </c:manualLayout>
      </c:layout>
      <c:overlay val="0"/>
      <c:txPr>
        <a:bodyPr/>
        <a:lstStyle/>
        <a:p>
          <a:pPr>
            <a:defRPr sz="1200">
              <a:latin typeface="JasmineUPC" panose="02020603050405020304" pitchFamily="18" charset="-34"/>
              <a:cs typeface="Jasmine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86.87</c:v>
                </c:pt>
                <c:pt idx="1">
                  <c:v>83.61</c:v>
                </c:pt>
                <c:pt idx="2">
                  <c:v>86.78</c:v>
                </c:pt>
                <c:pt idx="3">
                  <c:v>66.48</c:v>
                </c:pt>
                <c:pt idx="4">
                  <c:v>82.48</c:v>
                </c:pt>
                <c:pt idx="5">
                  <c:v>78.56</c:v>
                </c:pt>
                <c:pt idx="6">
                  <c:v>89.75</c:v>
                </c:pt>
                <c:pt idx="7">
                  <c:v>94.2</c:v>
                </c:pt>
                <c:pt idx="8">
                  <c:v>81.319999999999993</c:v>
                </c:pt>
                <c:pt idx="9">
                  <c:v>84.85</c:v>
                </c:pt>
                <c:pt idx="10">
                  <c:v>70.650000000000006</c:v>
                </c:pt>
                <c:pt idx="11">
                  <c:v>89.69</c:v>
                </c:pt>
                <c:pt idx="12">
                  <c:v>82.69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3037968"/>
        <c:axId val="-1503032528"/>
      </c:barChart>
      <c:catAx>
        <c:axId val="-150303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1503032528"/>
        <c:crosses val="autoZero"/>
        <c:auto val="1"/>
        <c:lblAlgn val="ctr"/>
        <c:lblOffset val="100"/>
        <c:noMultiLvlLbl val="0"/>
      </c:catAx>
      <c:valAx>
        <c:axId val="-1503032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0303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JasmineUPC" pitchFamily="18" charset="-34"/>
          <a:cs typeface="JasmineUPC" pitchFamily="18" charset="-34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4.5003680889057806E-3"/>
                  <c:y val="1.9352874115719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557701922008666E-3"/>
                  <c:y val="3.954584114760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3373043751666188E-3"/>
                  <c:y val="4.1092950240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ประเทศ</c:v>
                </c:pt>
                <c:pt idx="1">
                  <c:v>เขต6</c:v>
                </c:pt>
                <c:pt idx="2">
                  <c:v>รวมสระแก้ว</c:v>
                </c:pt>
                <c:pt idx="3">
                  <c:v>เมือง</c:v>
                </c:pt>
                <c:pt idx="4">
                  <c:v>คลองหาด</c:v>
                </c:pt>
                <c:pt idx="5">
                  <c:v>ตาพระยา</c:v>
                </c:pt>
                <c:pt idx="6">
                  <c:v>วังน้ำเย็น</c:v>
                </c:pt>
                <c:pt idx="7">
                  <c:v>วัฒนานคร</c:v>
                </c:pt>
                <c:pt idx="8">
                  <c:v>อรัญประเทศ</c:v>
                </c:pt>
                <c:pt idx="9">
                  <c:v>เขาฉกรรณ์</c:v>
                </c:pt>
                <c:pt idx="10">
                  <c:v>โคกสูง</c:v>
                </c:pt>
                <c:pt idx="11">
                  <c:v>วังสมบูรณ์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82.69</c:v>
                </c:pt>
                <c:pt idx="1">
                  <c:v>78.56</c:v>
                </c:pt>
                <c:pt idx="2">
                  <c:v>86.5</c:v>
                </c:pt>
                <c:pt idx="3">
                  <c:v>85.06</c:v>
                </c:pt>
                <c:pt idx="4">
                  <c:v>97.4</c:v>
                </c:pt>
                <c:pt idx="5">
                  <c:v>92.43</c:v>
                </c:pt>
                <c:pt idx="6">
                  <c:v>95.97</c:v>
                </c:pt>
                <c:pt idx="7">
                  <c:v>88.4</c:v>
                </c:pt>
                <c:pt idx="8">
                  <c:v>75.73</c:v>
                </c:pt>
                <c:pt idx="9">
                  <c:v>70.91</c:v>
                </c:pt>
                <c:pt idx="10">
                  <c:v>91.23</c:v>
                </c:pt>
                <c:pt idx="11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3031984"/>
        <c:axId val="-1503031440"/>
      </c:barChart>
      <c:catAx>
        <c:axId val="-150303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  <c:crossAx val="-1503031440"/>
        <c:crosses val="autoZero"/>
        <c:auto val="1"/>
        <c:lblAlgn val="ctr"/>
        <c:lblOffset val="100"/>
        <c:noMultiLvlLbl val="0"/>
      </c:catAx>
      <c:valAx>
        <c:axId val="-15030314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5030319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31843065354103E-2"/>
          <c:y val="3.2365075282086674E-2"/>
          <c:w val="0.94285246421385771"/>
          <c:h val="0.6362609545763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2.2542252617116032E-3"/>
                  <c:y val="1.9941664262327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278739752848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6041120363468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8859928587559496E-3"/>
                  <c:y val="6.3804713079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ประเทศ</c:v>
                </c:pt>
                <c:pt idx="1">
                  <c:v>เขต 6</c:v>
                </c:pt>
                <c:pt idx="2">
                  <c:v>รวมสระแก้ว</c:v>
                </c:pt>
                <c:pt idx="3">
                  <c:v>เมือง</c:v>
                </c:pt>
                <c:pt idx="4">
                  <c:v>คลองหาด</c:v>
                </c:pt>
                <c:pt idx="5">
                  <c:v>ตาพระยา</c:v>
                </c:pt>
                <c:pt idx="6">
                  <c:v>วังน้ำเย็น</c:v>
                </c:pt>
                <c:pt idx="7">
                  <c:v>วัฒนานคร</c:v>
                </c:pt>
                <c:pt idx="8">
                  <c:v>อรัญประเทศ</c:v>
                </c:pt>
                <c:pt idx="9">
                  <c:v>เขาฉกรรณ์</c:v>
                </c:pt>
                <c:pt idx="10">
                  <c:v>โคกสูง</c:v>
                </c:pt>
                <c:pt idx="11">
                  <c:v>วังสมบูรณ์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87.94</c:v>
                </c:pt>
                <c:pt idx="1">
                  <c:v>84.78</c:v>
                </c:pt>
                <c:pt idx="2">
                  <c:v>89.03</c:v>
                </c:pt>
                <c:pt idx="3">
                  <c:v>85.16</c:v>
                </c:pt>
                <c:pt idx="4">
                  <c:v>93.93</c:v>
                </c:pt>
                <c:pt idx="5">
                  <c:v>92.35</c:v>
                </c:pt>
                <c:pt idx="6">
                  <c:v>98.34</c:v>
                </c:pt>
                <c:pt idx="7">
                  <c:v>88.8</c:v>
                </c:pt>
                <c:pt idx="8">
                  <c:v>85.88</c:v>
                </c:pt>
                <c:pt idx="9">
                  <c:v>76.38</c:v>
                </c:pt>
                <c:pt idx="10">
                  <c:v>85.92</c:v>
                </c:pt>
                <c:pt idx="11">
                  <c:v>90</c:v>
                </c:pt>
                <c:pt idx="12">
                  <c:v>89.03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3023824"/>
        <c:axId val="-1503030352"/>
      </c:barChart>
      <c:catAx>
        <c:axId val="-150302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  <c:crossAx val="-1503030352"/>
        <c:crosses val="autoZero"/>
        <c:auto val="1"/>
        <c:lblAlgn val="ctr"/>
        <c:lblOffset val="100"/>
        <c:noMultiLvlLbl val="0"/>
      </c:catAx>
      <c:valAx>
        <c:axId val="-150303035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150302382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รายใหม่ปี 59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533058607609055E-3"/>
                  <c:y val="-4.649873666227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5.1148610328504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ประเทศ</c:v>
                </c:pt>
                <c:pt idx="1">
                  <c:v>เขต 6</c:v>
                </c:pt>
                <c:pt idx="2">
                  <c:v>รวมสระแก้ว</c:v>
                </c:pt>
                <c:pt idx="3">
                  <c:v>เมือง</c:v>
                </c:pt>
                <c:pt idx="4">
                  <c:v>คลองหาด</c:v>
                </c:pt>
                <c:pt idx="5">
                  <c:v>ตาพระยา</c:v>
                </c:pt>
                <c:pt idx="6">
                  <c:v>วังน้ำเย็น</c:v>
                </c:pt>
                <c:pt idx="7">
                  <c:v>วัฒนานคร</c:v>
                </c:pt>
                <c:pt idx="8">
                  <c:v>อรัญประเทศ</c:v>
                </c:pt>
                <c:pt idx="9">
                  <c:v>เขาฉกรรณ์</c:v>
                </c:pt>
                <c:pt idx="10">
                  <c:v>โคกสูง</c:v>
                </c:pt>
                <c:pt idx="11">
                  <c:v>วังสมบูรณ์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2.4700000000000002</c:v>
                </c:pt>
                <c:pt idx="1">
                  <c:v>1.85</c:v>
                </c:pt>
                <c:pt idx="2">
                  <c:v>2.94</c:v>
                </c:pt>
                <c:pt idx="3">
                  <c:v>2.02</c:v>
                </c:pt>
                <c:pt idx="4">
                  <c:v>2.86</c:v>
                </c:pt>
                <c:pt idx="5">
                  <c:v>2.78</c:v>
                </c:pt>
                <c:pt idx="6">
                  <c:v>2.17</c:v>
                </c:pt>
                <c:pt idx="7">
                  <c:v>7.63</c:v>
                </c:pt>
                <c:pt idx="8">
                  <c:v>3.1</c:v>
                </c:pt>
                <c:pt idx="9">
                  <c:v>2.4900000000000002</c:v>
                </c:pt>
                <c:pt idx="10">
                  <c:v>3.97</c:v>
                </c:pt>
                <c:pt idx="11">
                  <c:v>1.22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รายใหม่ปี60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875482295362413E-2"/>
                  <c:y val="1.394962099868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75482295362413E-2"/>
                  <c:y val="3.254911566359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609430816081742E-3"/>
                  <c:y val="-1.0361529508208126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391047008442112E-2"/>
                  <c:y val="-9.2997473324553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359800697614454E-2"/>
                  <c:y val="1.859949466491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688705738406033E-3"/>
                  <c:y val="1.394962099868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813223443043622E-2"/>
                  <c:y val="1.859949466491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328788156123319E-2"/>
                  <c:y val="1.394962099868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359917582282716E-2"/>
                  <c:y val="2.324936833113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9688705738407121E-3"/>
                  <c:y val="9.2997473324553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22665293038046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ประเทศ</c:v>
                </c:pt>
                <c:pt idx="1">
                  <c:v>เขต 6</c:v>
                </c:pt>
                <c:pt idx="2">
                  <c:v>รวมสระแก้ว</c:v>
                </c:pt>
                <c:pt idx="3">
                  <c:v>เมือง</c:v>
                </c:pt>
                <c:pt idx="4">
                  <c:v>คลองหาด</c:v>
                </c:pt>
                <c:pt idx="5">
                  <c:v>ตาพระยา</c:v>
                </c:pt>
                <c:pt idx="6">
                  <c:v>วังน้ำเย็น</c:v>
                </c:pt>
                <c:pt idx="7">
                  <c:v>วัฒนานคร</c:v>
                </c:pt>
                <c:pt idx="8">
                  <c:v>อรัญประเทศ</c:v>
                </c:pt>
                <c:pt idx="9">
                  <c:v>เขาฉกรรณ์</c:v>
                </c:pt>
                <c:pt idx="10">
                  <c:v>โคกสูง</c:v>
                </c:pt>
                <c:pt idx="11">
                  <c:v>วังสมบูรณ์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1.78</c:v>
                </c:pt>
                <c:pt idx="1">
                  <c:v>1.54</c:v>
                </c:pt>
                <c:pt idx="2">
                  <c:v>1.8</c:v>
                </c:pt>
                <c:pt idx="3">
                  <c:v>0.93</c:v>
                </c:pt>
                <c:pt idx="4">
                  <c:v>2.12</c:v>
                </c:pt>
                <c:pt idx="5">
                  <c:v>2.21</c:v>
                </c:pt>
                <c:pt idx="6">
                  <c:v>0.99</c:v>
                </c:pt>
                <c:pt idx="7">
                  <c:v>4.53</c:v>
                </c:pt>
                <c:pt idx="8">
                  <c:v>1.55</c:v>
                </c:pt>
                <c:pt idx="9">
                  <c:v>2.33</c:v>
                </c:pt>
                <c:pt idx="10">
                  <c:v>4.33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0366032"/>
        <c:axId val="-1500365488"/>
      </c:barChart>
      <c:catAx>
        <c:axId val="-150036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JasmineUPC" pitchFamily="18" charset="-34"/>
                <a:cs typeface="JasmineUPC" pitchFamily="18" charset="-34"/>
              </a:defRPr>
            </a:pPr>
            <a:endParaRPr lang="en-US"/>
          </a:p>
        </c:txPr>
        <c:crossAx val="-1500365488"/>
        <c:crosses val="autoZero"/>
        <c:auto val="1"/>
        <c:lblAlgn val="ctr"/>
        <c:lblOffset val="100"/>
        <c:noMultiLvlLbl val="0"/>
      </c:catAx>
      <c:valAx>
        <c:axId val="-1500365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50036603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63941675953153565"/>
          <c:y val="4.6498736662276743E-3"/>
          <c:w val="0.35798921902573821"/>
          <c:h val="0.12905815893561096"/>
        </c:manualLayout>
      </c:layout>
      <c:overlay val="0"/>
      <c:txPr>
        <a:bodyPr/>
        <a:lstStyle/>
        <a:p>
          <a:pPr>
            <a:defRPr b="1">
              <a:latin typeface="JasmineUPC" pitchFamily="18" charset="-34"/>
              <a:cs typeface="JasmineUPC" pitchFamily="18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54D4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54D4D"/>
              </a:solidFill>
            </c:spPr>
          </c:dPt>
          <c:dPt>
            <c:idx val="6"/>
            <c:invertIfNegative val="0"/>
            <c:bubble3D val="0"/>
            <c:spPr>
              <a:solidFill>
                <a:srgbClr val="F54D4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JasmineUPC" panose="02020603050405020304" pitchFamily="18" charset="-34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9"/>
                <c:pt idx="0">
                  <c:v>ชบ.</c:v>
                </c:pt>
                <c:pt idx="1">
                  <c:v>รย.</c:v>
                </c:pt>
                <c:pt idx="2">
                  <c:v>จบ.</c:v>
                </c:pt>
                <c:pt idx="3">
                  <c:v>ตร.</c:v>
                </c:pt>
                <c:pt idx="4">
                  <c:v>สป.</c:v>
                </c:pt>
                <c:pt idx="5">
                  <c:v>ฉช.</c:v>
                </c:pt>
                <c:pt idx="6">
                  <c:v>ปจ.</c:v>
                </c:pt>
                <c:pt idx="7">
                  <c:v>สก.</c:v>
                </c:pt>
                <c:pt idx="8">
                  <c:v>เขต6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3.5</c:v>
                </c:pt>
                <c:pt idx="1">
                  <c:v>12.8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36.4</c:v>
                </c:pt>
                <c:pt idx="7">
                  <c:v>0</c:v>
                </c:pt>
                <c:pt idx="8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6064000"/>
        <c:axId val="-1566061280"/>
      </c:barChart>
      <c:catAx>
        <c:axId val="-15660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61280"/>
        <c:crosses val="autoZero"/>
        <c:auto val="1"/>
        <c:lblAlgn val="ctr"/>
        <c:lblOffset val="100"/>
        <c:noMultiLvlLbl val="0"/>
      </c:catAx>
      <c:valAx>
        <c:axId val="-1566061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6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9"/>
              <c:spPr>
                <a:solidFill>
                  <a:schemeClr val="tx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JasmineUPC" panose="02020603050405020304" pitchFamily="18" charset="-34"/>
                      <a:cs typeface="JasmineUPC" panose="02020603050405020304" pitchFamily="18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อรัญประเทศ</c:v>
                </c:pt>
                <c:pt idx="2">
                  <c:v>วัฒนานคร</c:v>
                </c:pt>
                <c:pt idx="3">
                  <c:v>วังน้ำเย็น</c:v>
                </c:pt>
                <c:pt idx="4">
                  <c:v>ตาพระยา</c:v>
                </c:pt>
                <c:pt idx="5">
                  <c:v>คลองหาด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ภาพรวม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53.98</c:v>
                </c:pt>
                <c:pt idx="1">
                  <c:v>57.74</c:v>
                </c:pt>
                <c:pt idx="2">
                  <c:v>53.41</c:v>
                </c:pt>
                <c:pt idx="3">
                  <c:v>23.1</c:v>
                </c:pt>
                <c:pt idx="4">
                  <c:v>66.239999999999995</c:v>
                </c:pt>
                <c:pt idx="5">
                  <c:v>54.1</c:v>
                </c:pt>
                <c:pt idx="6">
                  <c:v>47.74</c:v>
                </c:pt>
                <c:pt idx="7">
                  <c:v>38.36</c:v>
                </c:pt>
                <c:pt idx="8">
                  <c:v>53.41</c:v>
                </c:pt>
                <c:pt idx="9">
                  <c:v>49.78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6069984"/>
        <c:axId val="-1566060736"/>
      </c:barChart>
      <c:catAx>
        <c:axId val="-156606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60736"/>
        <c:crosses val="autoZero"/>
        <c:auto val="1"/>
        <c:lblAlgn val="ctr"/>
        <c:lblOffset val="100"/>
        <c:noMultiLvlLbl val="0"/>
      </c:catAx>
      <c:valAx>
        <c:axId val="-156606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6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9"/>
              <c:spPr>
                <a:solidFill>
                  <a:schemeClr val="tx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JasmineUPC" panose="02020603050405020304" pitchFamily="18" charset="-34"/>
                      <a:cs typeface="JasmineUPC" panose="02020603050405020304" pitchFamily="18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อรัญประเทศ</c:v>
                </c:pt>
                <c:pt idx="2">
                  <c:v>วัฒนานคร</c:v>
                </c:pt>
                <c:pt idx="3">
                  <c:v>วังน้ำเย็น</c:v>
                </c:pt>
                <c:pt idx="4">
                  <c:v>ตาพระยา</c:v>
                </c:pt>
                <c:pt idx="5">
                  <c:v>คลองหาด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ภาพรวม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2.3199999999999998</c:v>
                </c:pt>
                <c:pt idx="1">
                  <c:v>1.48</c:v>
                </c:pt>
                <c:pt idx="2">
                  <c:v>5.05</c:v>
                </c:pt>
                <c:pt idx="3">
                  <c:v>4.5599999999999996</c:v>
                </c:pt>
                <c:pt idx="4">
                  <c:v>4.25</c:v>
                </c:pt>
                <c:pt idx="5">
                  <c:v>2.16</c:v>
                </c:pt>
                <c:pt idx="6">
                  <c:v>3.76</c:v>
                </c:pt>
                <c:pt idx="7">
                  <c:v>1.51</c:v>
                </c:pt>
                <c:pt idx="8">
                  <c:v>1.79</c:v>
                </c:pt>
                <c:pt idx="9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6060192"/>
        <c:axId val="-1566059104"/>
      </c:barChart>
      <c:catAx>
        <c:axId val="-15660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59104"/>
        <c:crosses val="autoZero"/>
        <c:auto val="1"/>
        <c:lblAlgn val="ctr"/>
        <c:lblOffset val="100"/>
        <c:noMultiLvlLbl val="0"/>
      </c:catAx>
      <c:valAx>
        <c:axId val="-1566059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56606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สูงดีสมส่วน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800" b="1" i="0" baseline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800" b="1" i="0" baseline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800" b="1" i="0" baseline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8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จังหวัดสระแก้ว</c:v>
                </c:pt>
                <c:pt idx="10">
                  <c:v>เขตสุขภาพที่ 6</c:v>
                </c:pt>
                <c:pt idx="11">
                  <c:v>ประเทศ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62.12</c:v>
                </c:pt>
                <c:pt idx="1">
                  <c:v>62.16</c:v>
                </c:pt>
                <c:pt idx="2">
                  <c:v>71.14</c:v>
                </c:pt>
                <c:pt idx="3">
                  <c:v>62.21</c:v>
                </c:pt>
                <c:pt idx="4">
                  <c:v>67.36</c:v>
                </c:pt>
                <c:pt idx="5">
                  <c:v>60.5</c:v>
                </c:pt>
                <c:pt idx="6">
                  <c:v>56.69</c:v>
                </c:pt>
                <c:pt idx="7">
                  <c:v>67.599999999999994</c:v>
                </c:pt>
                <c:pt idx="8">
                  <c:v>63.27</c:v>
                </c:pt>
                <c:pt idx="9">
                  <c:v>63.8</c:v>
                </c:pt>
                <c:pt idx="10">
                  <c:v>63.13</c:v>
                </c:pt>
                <c:pt idx="11">
                  <c:v>63.49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6071072"/>
        <c:axId val="-1566070528"/>
      </c:barChart>
      <c:catAx>
        <c:axId val="-156607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000" b="1" i="1" baseline="0"/>
            </a:pPr>
            <a:endParaRPr lang="en-US"/>
          </a:p>
        </c:txPr>
        <c:crossAx val="-1566070528"/>
        <c:crosses val="autoZero"/>
        <c:auto val="1"/>
        <c:lblAlgn val="ctr"/>
        <c:lblOffset val="100"/>
        <c:noMultiLvlLbl val="0"/>
      </c:catAx>
      <c:valAx>
        <c:axId val="-1566070528"/>
        <c:scaling>
          <c:orientation val="minMax"/>
        </c:scaling>
        <c:delete val="0"/>
        <c:axPos val="l"/>
        <c:majorGridlines>
          <c:spPr>
            <a:ln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50" b="1" i="0" baseline="0"/>
            </a:pPr>
            <a:endParaRPr lang="en-US"/>
          </a:p>
        </c:txPr>
        <c:crossAx val="-1566071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1700718746596"/>
          <c:y val="6.6934100554886147E-2"/>
          <c:w val="0.84070035644378893"/>
          <c:h val="0.51156396540211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13.24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JasmineUPC" panose="02020603050405020304" pitchFamily="18" charset="-34"/>
                      <a:cs typeface="JasmineUPC" panose="02020603050405020304" pitchFamily="18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rPr>
                      <a:t>38.5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JasmineUPC" panose="02020603050405020304" pitchFamily="18" charset="-34"/>
                      <a:cs typeface="JasmineUPC" panose="02020603050405020304" pitchFamily="18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rPr>
                      <a:t>33.3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defRPr>
                    </a:pP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rPr>
                      <a:t>40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957945175988278E-2"/>
                  <c:y val="5.590176939126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JasmineUPC" panose="02020603050405020304" pitchFamily="18" charset="-34"/>
                      <a:cs typeface="JasmineUPC" panose="02020603050405020304" pitchFamily="18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rPr>
                      <a:t>11.9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rPr>
                      <a:t>20.1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1780846796615703E-2"/>
                  <c:y val="6.2113077101402792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rPr>
                      <a:t>6.8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JasmineUPC" panose="02020603050405020304" pitchFamily="18" charset="-34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อรัญประเทศ</c:v>
                </c:pt>
                <c:pt idx="2">
                  <c:v>วัฒนานคร</c:v>
                </c:pt>
                <c:pt idx="3">
                  <c:v>วังน้ำเย็น</c:v>
                </c:pt>
                <c:pt idx="4">
                  <c:v>ตาพระยา</c:v>
                </c:pt>
                <c:pt idx="5">
                  <c:v>คลองหาด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ภาพรวม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13.24</c:v>
                </c:pt>
                <c:pt idx="1">
                  <c:v>17.170000000000002</c:v>
                </c:pt>
                <c:pt idx="2">
                  <c:v>5.26</c:v>
                </c:pt>
                <c:pt idx="3">
                  <c:v>20</c:v>
                </c:pt>
                <c:pt idx="4">
                  <c:v>28.57</c:v>
                </c:pt>
                <c:pt idx="5">
                  <c:v>19.23</c:v>
                </c:pt>
                <c:pt idx="6">
                  <c:v>23.08</c:v>
                </c:pt>
                <c:pt idx="9">
                  <c:v>16.09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03492656"/>
        <c:axId val="-1603493200"/>
      </c:barChart>
      <c:catAx>
        <c:axId val="-160349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603493200"/>
        <c:crosses val="autoZero"/>
        <c:auto val="1"/>
        <c:lblAlgn val="ctr"/>
        <c:lblOffset val="100"/>
        <c:noMultiLvlLbl val="0"/>
      </c:catAx>
      <c:valAx>
        <c:axId val="-160349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60349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8736341377843"/>
          <c:y val="6.8201257271441398E-2"/>
          <c:w val="0.84564024798593684"/>
          <c:h val="0.5023171839152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95516665332614E-2"/>
                  <c:y val="1.863392313042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76.1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2.484523084056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อรัญประเทศ</c:v>
                </c:pt>
                <c:pt idx="2">
                  <c:v>วัฒนานคร</c:v>
                </c:pt>
                <c:pt idx="3">
                  <c:v>วังน้ำเย็น</c:v>
                </c:pt>
                <c:pt idx="4">
                  <c:v>ตาพระยา</c:v>
                </c:pt>
                <c:pt idx="5">
                  <c:v>คลองหาด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ภาพรวม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96.55</c:v>
                </c:pt>
                <c:pt idx="1">
                  <c:v>40.909999999999997</c:v>
                </c:pt>
                <c:pt idx="2">
                  <c:v>71.430000000000007</c:v>
                </c:pt>
                <c:pt idx="3">
                  <c:v>82.14</c:v>
                </c:pt>
                <c:pt idx="4">
                  <c:v>33.33</c:v>
                </c:pt>
                <c:pt idx="5">
                  <c:v>66.67</c:v>
                </c:pt>
                <c:pt idx="6">
                  <c:v>100</c:v>
                </c:pt>
                <c:pt idx="9">
                  <c:v>79.819999999999993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03495920"/>
        <c:axId val="-1603498640"/>
      </c:barChart>
      <c:catAx>
        <c:axId val="-160349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en-US"/>
          </a:p>
        </c:txPr>
        <c:crossAx val="-1603498640"/>
        <c:crosses val="autoZero"/>
        <c:auto val="1"/>
        <c:lblAlgn val="ctr"/>
        <c:lblOffset val="100"/>
        <c:noMultiLvlLbl val="0"/>
      </c:catAx>
      <c:valAx>
        <c:axId val="-1603498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100"/>
            </a:pPr>
            <a:endParaRPr lang="en-US"/>
          </a:p>
        </c:txPr>
        <c:crossAx val="-160349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9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เมือง</c:v>
                </c:pt>
                <c:pt idx="1">
                  <c:v>อรัญประเทศ</c:v>
                </c:pt>
                <c:pt idx="2">
                  <c:v>วัฒนานคร</c:v>
                </c:pt>
                <c:pt idx="3">
                  <c:v>วังน้ำเย็น</c:v>
                </c:pt>
                <c:pt idx="4">
                  <c:v>ตาพระยา</c:v>
                </c:pt>
                <c:pt idx="5">
                  <c:v>คลองหาด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ภาพรวม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18.61</c:v>
                </c:pt>
                <c:pt idx="1">
                  <c:v>14</c:v>
                </c:pt>
                <c:pt idx="2">
                  <c:v>13.89</c:v>
                </c:pt>
                <c:pt idx="3">
                  <c:v>20.61</c:v>
                </c:pt>
                <c:pt idx="4">
                  <c:v>23.26</c:v>
                </c:pt>
                <c:pt idx="5">
                  <c:v>38.67</c:v>
                </c:pt>
                <c:pt idx="6">
                  <c:v>20.51</c:v>
                </c:pt>
                <c:pt idx="7">
                  <c:v>17.239999999999998</c:v>
                </c:pt>
                <c:pt idx="8">
                  <c:v>15.79</c:v>
                </c:pt>
                <c:pt idx="9">
                  <c:v>18.66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03497008"/>
        <c:axId val="-1603495376"/>
      </c:barChart>
      <c:catAx>
        <c:axId val="-160349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03495376"/>
        <c:crosses val="autoZero"/>
        <c:auto val="1"/>
        <c:lblAlgn val="ctr"/>
        <c:lblOffset val="100"/>
        <c:noMultiLvlLbl val="0"/>
      </c:catAx>
      <c:valAx>
        <c:axId val="-160349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60349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JasmineUPC" panose="02020603050405020304" pitchFamily="18" charset="-34"/>
          <a:cs typeface="JasmineUPC" panose="02020603050405020304" pitchFamily="18" charset="-34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0-40A5-91DD-FF0D700205F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0-40A5-91DD-FF0D700205F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0-40A5-91DD-FF0D700205F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0-40A5-91DD-FF0D700205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JasmineUPC" panose="02020603050405020304" pitchFamily="18" charset="-34"/>
                    <a:ea typeface="+mn-ea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คาดประมาณปี 60 </c:v>
                </c:pt>
                <c:pt idx="1">
                  <c:v>ผลงานปี 59</c:v>
                </c:pt>
                <c:pt idx="2">
                  <c:v>ผลงาน ตค.59-เมย.60</c:v>
                </c:pt>
                <c:pt idx="3">
                  <c:v>ผลงาน ตค.-ธค.59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954</c:v>
                </c:pt>
                <c:pt idx="1">
                  <c:v>792</c:v>
                </c:pt>
                <c:pt idx="2">
                  <c:v>408</c:v>
                </c:pt>
                <c:pt idx="3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A50-40A5-91DD-FF0D70020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2440064"/>
        <c:axId val="-1562438976"/>
      </c:barChart>
      <c:catAx>
        <c:axId val="-15624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2438976"/>
        <c:crosses val="autoZero"/>
        <c:auto val="1"/>
        <c:lblAlgn val="ctr"/>
        <c:lblOffset val="100"/>
        <c:noMultiLvlLbl val="0"/>
      </c:catAx>
      <c:valAx>
        <c:axId val="-15624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-156244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JasmineUPC" panose="02020603050405020304" pitchFamily="18" charset="-34"/>
          <a:cs typeface="JasmineUPC" panose="02020603050405020304" pitchFamily="18" charset="-34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F9290-05C1-46E5-9935-D7164A88D40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0BFFDD8-7A91-48F6-95C4-5C5CCBFC345A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Care manager</a:t>
          </a:r>
          <a:endParaRPr lang="th-TH" sz="105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D9FAD91-CAE0-4931-A08A-A876239FFA10}" type="parTrans" cxnId="{96812412-010D-4C15-B0D0-D15F0B2F69CC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130C9F-8057-4725-98A1-1DF8443D4952}" type="sibTrans" cxnId="{96812412-010D-4C15-B0D0-D15F0B2F69CC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35A6DF-BA56-43E2-BB41-B0AA05C8B2E9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Care giver</a:t>
          </a:r>
          <a:endParaRPr lang="th-TH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69422C6-2DF0-456F-BD6A-D3D903D97EAB}" type="parTrans" cxnId="{589F8654-138A-41D4-8C43-5D9C408E4C6C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05D2EB-C7D2-417C-A75D-CC3A4F150A8E}" type="sibTrans" cxnId="{589F8654-138A-41D4-8C43-5D9C408E4C6C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DF54A3-FBCA-46A3-BF35-2DC88866AE8D}">
      <dgm:prSet phldrT="[ข้อความ]" custT="1"/>
      <dgm:spPr>
        <a:solidFill>
          <a:schemeClr val="accent1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Care plan</a:t>
          </a:r>
          <a:endParaRPr lang="th-TH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3E116F-05E7-4375-958B-137F66C63D72}" type="parTrans" cxnId="{A1623163-81B0-4444-B4C8-EEA4730ED601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C97D4A1-D344-47D8-9DD6-926544ADF012}" type="sibTrans" cxnId="{A1623163-81B0-4444-B4C8-EEA4730ED601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CC44EE-AF40-488D-8090-74605DDDAD98}">
      <dgm:prSet phldrT="[ข้อความ]" custT="1"/>
      <dgm:spPr>
        <a:solidFill>
          <a:srgbClr val="FF0000"/>
        </a:solidFill>
      </dgm:spPr>
      <dgm:t>
        <a:bodyPr/>
        <a:lstStyle/>
        <a:p>
          <a:r>
            <a:rPr lang="th-TH" sz="11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ผส</a:t>
          </a:r>
          <a:r>
            <a:rPr lang="th-TH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</a:p>
        <a:p>
          <a:r>
            <a:rPr lang="th-TH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ติดบ้าน</a:t>
          </a:r>
        </a:p>
        <a:p>
          <a:r>
            <a:rPr lang="th-TH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ติดเตียง</a:t>
          </a:r>
          <a:endParaRPr lang="th-TH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7EA71F-AE69-4500-B452-51B438FF82B0}" type="parTrans" cxnId="{DD7C47D2-39FD-4DD5-B140-0BA6C3253C73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B333C0-6CC0-4F69-862B-A4D8415528AF}" type="sibTrans" cxnId="{DD7C47D2-39FD-4DD5-B140-0BA6C3253C73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516F51-CA37-4920-AF8B-18E26806992C}" type="pres">
      <dgm:prSet presAssocID="{D5DF9290-05C1-46E5-9935-D7164A88D40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C9B5C45-695C-4B82-8341-6D907CE76E9C}" type="pres">
      <dgm:prSet presAssocID="{D5DF9290-05C1-46E5-9935-D7164A88D40E}" presName="comp1" presStyleCnt="0"/>
      <dgm:spPr/>
    </dgm:pt>
    <dgm:pt modelId="{A3646B5E-D45B-421E-8CF8-4B502EE3058B}" type="pres">
      <dgm:prSet presAssocID="{D5DF9290-05C1-46E5-9935-D7164A88D40E}" presName="circle1" presStyleLbl="node1" presStyleIdx="0" presStyleCnt="4" custScaleX="105446" custScaleY="99353" custLinFactNeighborX="-1996"/>
      <dgm:spPr/>
      <dgm:t>
        <a:bodyPr/>
        <a:lstStyle/>
        <a:p>
          <a:endParaRPr lang="th-TH"/>
        </a:p>
      </dgm:t>
    </dgm:pt>
    <dgm:pt modelId="{1282C410-31DB-456D-BB5D-9683636B5D58}" type="pres">
      <dgm:prSet presAssocID="{D5DF9290-05C1-46E5-9935-D7164A88D40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C074A8-FA9D-4614-B200-306F93AD453A}" type="pres">
      <dgm:prSet presAssocID="{D5DF9290-05C1-46E5-9935-D7164A88D40E}" presName="comp2" presStyleCnt="0"/>
      <dgm:spPr/>
    </dgm:pt>
    <dgm:pt modelId="{8B7D9658-4D9B-4F0A-98BB-31345100A8E8}" type="pres">
      <dgm:prSet presAssocID="{D5DF9290-05C1-46E5-9935-D7164A88D40E}" presName="circle2" presStyleLbl="node1" presStyleIdx="1" presStyleCnt="4" custScaleY="92478" custLinFactNeighborX="1705" custLinFactNeighborY="-3401"/>
      <dgm:spPr/>
      <dgm:t>
        <a:bodyPr/>
        <a:lstStyle/>
        <a:p>
          <a:endParaRPr lang="th-TH"/>
        </a:p>
      </dgm:t>
    </dgm:pt>
    <dgm:pt modelId="{6FFFE894-7291-4369-B6C3-DD6CF46676CF}" type="pres">
      <dgm:prSet presAssocID="{D5DF9290-05C1-46E5-9935-D7164A88D40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DD3195-9240-4C2C-A9A0-7A82DBD42349}" type="pres">
      <dgm:prSet presAssocID="{D5DF9290-05C1-46E5-9935-D7164A88D40E}" presName="comp3" presStyleCnt="0"/>
      <dgm:spPr/>
    </dgm:pt>
    <dgm:pt modelId="{7DE5A541-6A54-46FE-93B0-E10571D3ED9D}" type="pres">
      <dgm:prSet presAssocID="{D5DF9290-05C1-46E5-9935-D7164A88D40E}" presName="circle3" presStyleLbl="node1" presStyleIdx="2" presStyleCnt="4" custScaleX="94527" custScaleY="90821"/>
      <dgm:spPr/>
      <dgm:t>
        <a:bodyPr/>
        <a:lstStyle/>
        <a:p>
          <a:endParaRPr lang="th-TH"/>
        </a:p>
      </dgm:t>
    </dgm:pt>
    <dgm:pt modelId="{61D3D3D0-B7AE-4308-BBE2-1E20027123F2}" type="pres">
      <dgm:prSet presAssocID="{D5DF9290-05C1-46E5-9935-D7164A88D40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799045-EBE5-4B67-BEA8-E5CA1CD23DC1}" type="pres">
      <dgm:prSet presAssocID="{D5DF9290-05C1-46E5-9935-D7164A88D40E}" presName="comp4" presStyleCnt="0"/>
      <dgm:spPr/>
    </dgm:pt>
    <dgm:pt modelId="{F173A9B7-CFF5-4FED-B843-91E1E6224926}" type="pres">
      <dgm:prSet presAssocID="{D5DF9290-05C1-46E5-9935-D7164A88D40E}" presName="circle4" presStyleLbl="node1" presStyleIdx="3" presStyleCnt="4" custScaleY="88715" custLinFactNeighborX="880" custLinFactNeighborY="-6735"/>
      <dgm:spPr/>
      <dgm:t>
        <a:bodyPr/>
        <a:lstStyle/>
        <a:p>
          <a:endParaRPr lang="th-TH"/>
        </a:p>
      </dgm:t>
    </dgm:pt>
    <dgm:pt modelId="{529E8786-E4EF-4888-A78E-A03945E64B41}" type="pres">
      <dgm:prSet presAssocID="{D5DF9290-05C1-46E5-9935-D7164A88D40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D7C47D2-39FD-4DD5-B140-0BA6C3253C73}" srcId="{D5DF9290-05C1-46E5-9935-D7164A88D40E}" destId="{00CC44EE-AF40-488D-8090-74605DDDAD98}" srcOrd="3" destOrd="0" parTransId="{087EA71F-AE69-4500-B452-51B438FF82B0}" sibTransId="{E3B333C0-6CC0-4F69-862B-A4D8415528AF}"/>
    <dgm:cxn modelId="{126071F5-BE49-41CD-B7D1-20698EF918F5}" type="presOf" srcId="{25DF54A3-FBCA-46A3-BF35-2DC88866AE8D}" destId="{61D3D3D0-B7AE-4308-BBE2-1E20027123F2}" srcOrd="1" destOrd="0" presId="urn:microsoft.com/office/officeart/2005/8/layout/venn2"/>
    <dgm:cxn modelId="{3217F823-DB20-4029-9600-09689433B960}" type="presOf" srcId="{00CC44EE-AF40-488D-8090-74605DDDAD98}" destId="{529E8786-E4EF-4888-A78E-A03945E64B41}" srcOrd="1" destOrd="0" presId="urn:microsoft.com/office/officeart/2005/8/layout/venn2"/>
    <dgm:cxn modelId="{589F8654-138A-41D4-8C43-5D9C408E4C6C}" srcId="{D5DF9290-05C1-46E5-9935-D7164A88D40E}" destId="{4635A6DF-BA56-43E2-BB41-B0AA05C8B2E9}" srcOrd="1" destOrd="0" parTransId="{C69422C6-2DF0-456F-BD6A-D3D903D97EAB}" sibTransId="{6E05D2EB-C7D2-417C-A75D-CC3A4F150A8E}"/>
    <dgm:cxn modelId="{A1623163-81B0-4444-B4C8-EEA4730ED601}" srcId="{D5DF9290-05C1-46E5-9935-D7164A88D40E}" destId="{25DF54A3-FBCA-46A3-BF35-2DC88866AE8D}" srcOrd="2" destOrd="0" parTransId="{4F3E116F-05E7-4375-958B-137F66C63D72}" sibTransId="{CC97D4A1-D344-47D8-9DD6-926544ADF012}"/>
    <dgm:cxn modelId="{148BA320-B2F6-47F0-A65B-BD7D3A6288A5}" type="presOf" srcId="{25DF54A3-FBCA-46A3-BF35-2DC88866AE8D}" destId="{7DE5A541-6A54-46FE-93B0-E10571D3ED9D}" srcOrd="0" destOrd="0" presId="urn:microsoft.com/office/officeart/2005/8/layout/venn2"/>
    <dgm:cxn modelId="{7D4341BF-2A06-4326-9C95-F56A0527B801}" type="presOf" srcId="{B0BFFDD8-7A91-48F6-95C4-5C5CCBFC345A}" destId="{A3646B5E-D45B-421E-8CF8-4B502EE3058B}" srcOrd="0" destOrd="0" presId="urn:microsoft.com/office/officeart/2005/8/layout/venn2"/>
    <dgm:cxn modelId="{19A75414-87B7-4213-A297-F2D34FFA2FAD}" type="presOf" srcId="{B0BFFDD8-7A91-48F6-95C4-5C5CCBFC345A}" destId="{1282C410-31DB-456D-BB5D-9683636B5D58}" srcOrd="1" destOrd="0" presId="urn:microsoft.com/office/officeart/2005/8/layout/venn2"/>
    <dgm:cxn modelId="{0A711B60-2526-4D23-BE2A-AA097AF445E4}" type="presOf" srcId="{00CC44EE-AF40-488D-8090-74605DDDAD98}" destId="{F173A9B7-CFF5-4FED-B843-91E1E6224926}" srcOrd="0" destOrd="0" presId="urn:microsoft.com/office/officeart/2005/8/layout/venn2"/>
    <dgm:cxn modelId="{B326A587-84B6-4419-A488-46CF8A681F85}" type="presOf" srcId="{4635A6DF-BA56-43E2-BB41-B0AA05C8B2E9}" destId="{8B7D9658-4D9B-4F0A-98BB-31345100A8E8}" srcOrd="0" destOrd="0" presId="urn:microsoft.com/office/officeart/2005/8/layout/venn2"/>
    <dgm:cxn modelId="{96812412-010D-4C15-B0D0-D15F0B2F69CC}" srcId="{D5DF9290-05C1-46E5-9935-D7164A88D40E}" destId="{B0BFFDD8-7A91-48F6-95C4-5C5CCBFC345A}" srcOrd="0" destOrd="0" parTransId="{CD9FAD91-CAE0-4931-A08A-A876239FFA10}" sibTransId="{17130C9F-8057-4725-98A1-1DF8443D4952}"/>
    <dgm:cxn modelId="{EFF58218-4C99-4E22-870D-2A5A9FAC8B36}" type="presOf" srcId="{D5DF9290-05C1-46E5-9935-D7164A88D40E}" destId="{1D516F51-CA37-4920-AF8B-18E26806992C}" srcOrd="0" destOrd="0" presId="urn:microsoft.com/office/officeart/2005/8/layout/venn2"/>
    <dgm:cxn modelId="{0648F576-5DE7-461C-B3F5-0DBAA8FAFDED}" type="presOf" srcId="{4635A6DF-BA56-43E2-BB41-B0AA05C8B2E9}" destId="{6FFFE894-7291-4369-B6C3-DD6CF46676CF}" srcOrd="1" destOrd="0" presId="urn:microsoft.com/office/officeart/2005/8/layout/venn2"/>
    <dgm:cxn modelId="{3680B3E1-4D71-48E9-A879-9B03C0ACD364}" type="presParOf" srcId="{1D516F51-CA37-4920-AF8B-18E26806992C}" destId="{DC9B5C45-695C-4B82-8341-6D907CE76E9C}" srcOrd="0" destOrd="0" presId="urn:microsoft.com/office/officeart/2005/8/layout/venn2"/>
    <dgm:cxn modelId="{C8C86718-84E7-4536-93A3-93C3DEA93521}" type="presParOf" srcId="{DC9B5C45-695C-4B82-8341-6D907CE76E9C}" destId="{A3646B5E-D45B-421E-8CF8-4B502EE3058B}" srcOrd="0" destOrd="0" presId="urn:microsoft.com/office/officeart/2005/8/layout/venn2"/>
    <dgm:cxn modelId="{3A23285A-FEE8-4472-848D-8FD8398F57DA}" type="presParOf" srcId="{DC9B5C45-695C-4B82-8341-6D907CE76E9C}" destId="{1282C410-31DB-456D-BB5D-9683636B5D58}" srcOrd="1" destOrd="0" presId="urn:microsoft.com/office/officeart/2005/8/layout/venn2"/>
    <dgm:cxn modelId="{E013FD72-A8C5-468A-A77A-AF6A1887FBCA}" type="presParOf" srcId="{1D516F51-CA37-4920-AF8B-18E26806992C}" destId="{64C074A8-FA9D-4614-B200-306F93AD453A}" srcOrd="1" destOrd="0" presId="urn:microsoft.com/office/officeart/2005/8/layout/venn2"/>
    <dgm:cxn modelId="{81110FB0-C217-4AB6-A66A-2C9558205C59}" type="presParOf" srcId="{64C074A8-FA9D-4614-B200-306F93AD453A}" destId="{8B7D9658-4D9B-4F0A-98BB-31345100A8E8}" srcOrd="0" destOrd="0" presId="urn:microsoft.com/office/officeart/2005/8/layout/venn2"/>
    <dgm:cxn modelId="{E9106395-4814-4C28-978F-5433360ED21A}" type="presParOf" srcId="{64C074A8-FA9D-4614-B200-306F93AD453A}" destId="{6FFFE894-7291-4369-B6C3-DD6CF46676CF}" srcOrd="1" destOrd="0" presId="urn:microsoft.com/office/officeart/2005/8/layout/venn2"/>
    <dgm:cxn modelId="{133DDE7F-FCD4-4C68-A016-05BDD8535B51}" type="presParOf" srcId="{1D516F51-CA37-4920-AF8B-18E26806992C}" destId="{63DD3195-9240-4C2C-A9A0-7A82DBD42349}" srcOrd="2" destOrd="0" presId="urn:microsoft.com/office/officeart/2005/8/layout/venn2"/>
    <dgm:cxn modelId="{F7DF0E44-DB4D-4C15-881A-60B20C96CC8D}" type="presParOf" srcId="{63DD3195-9240-4C2C-A9A0-7A82DBD42349}" destId="{7DE5A541-6A54-46FE-93B0-E10571D3ED9D}" srcOrd="0" destOrd="0" presId="urn:microsoft.com/office/officeart/2005/8/layout/venn2"/>
    <dgm:cxn modelId="{AD3513E9-859E-4DF6-8696-22306C4C2022}" type="presParOf" srcId="{63DD3195-9240-4C2C-A9A0-7A82DBD42349}" destId="{61D3D3D0-B7AE-4308-BBE2-1E20027123F2}" srcOrd="1" destOrd="0" presId="urn:microsoft.com/office/officeart/2005/8/layout/venn2"/>
    <dgm:cxn modelId="{C717212A-04FB-481F-B3F5-55F8AA20F6BF}" type="presParOf" srcId="{1D516F51-CA37-4920-AF8B-18E26806992C}" destId="{16799045-EBE5-4B67-BEA8-E5CA1CD23DC1}" srcOrd="3" destOrd="0" presId="urn:microsoft.com/office/officeart/2005/8/layout/venn2"/>
    <dgm:cxn modelId="{12B5729E-E303-42DB-B043-F331E43A1148}" type="presParOf" srcId="{16799045-EBE5-4B67-BEA8-E5CA1CD23DC1}" destId="{F173A9B7-CFF5-4FED-B843-91E1E6224926}" srcOrd="0" destOrd="0" presId="urn:microsoft.com/office/officeart/2005/8/layout/venn2"/>
    <dgm:cxn modelId="{B8323700-7845-4AF9-925F-39BBFED6F4F6}" type="presParOf" srcId="{16799045-EBE5-4B67-BEA8-E5CA1CD23DC1}" destId="{529E8786-E4EF-4888-A78E-A03945E64B4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0.02439</cdr:y>
    </cdr:from>
    <cdr:to>
      <cdr:x>0.15</cdr:x>
      <cdr:y>0.18076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72008"/>
          <a:ext cx="59727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200" b="1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ต่อแสน</a:t>
          </a:r>
          <a:r>
            <a:rPr lang="th-TH" sz="1200" b="1" dirty="0" err="1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ปชก</a:t>
          </a:r>
          <a:r>
            <a:rPr lang="th-TH" sz="1200" b="1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</a:t>
          </a:r>
          <a:endParaRPr lang="th-TH" sz="1200" b="1" dirty="0">
            <a:solidFill>
              <a:prstClr val="black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3FDB5-EE3D-407E-B4B1-B228DABFD372}" type="datetimeFigureOut">
              <a:rPr lang="th-TH" smtClean="0"/>
              <a:t>17/07/60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E4717-3EC7-4433-9A51-634C2A51B4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6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A403A-72DB-47B2-A7DC-2AE4EB6970BA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73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1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E20DA-728D-45DD-AF25-57599EF4CC5D}" type="slidenum">
              <a:rPr lang="th-TH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5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A482-9BC9-48B5-AB5F-D3E91669C9BD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87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A482-9BC9-48B5-AB5F-D3E91669C9BD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87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772C-D4FF-4006-BBA3-8CF422862B9F}" type="datetime1">
              <a:rPr lang="th-TH" smtClean="0"/>
              <a:t>17/07/60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18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FE40-C0E7-43A5-A842-0734A5540024}" type="datetime1">
              <a:rPr lang="th-TH" smtClean="0"/>
              <a:t>17/07/60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8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B181-725B-4C4C-A957-07572D9C9402}" type="datetime1">
              <a:rPr lang="th-TH" smtClean="0"/>
              <a:t>17/07/60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42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35063" y="845500"/>
            <a:ext cx="757965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225793" y="2070600"/>
            <a:ext cx="3618224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5061944" y="2070600"/>
            <a:ext cx="3618224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65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2873-94B5-450E-9BD2-6DEBF07795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3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F15-333F-4612-9EC7-49986B6C770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7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7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EC98-6DFB-4724-A229-BB894EF9722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0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6B92-B4AF-41BE-A57B-76C9CF06B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D23-A6CD-4A10-BB9A-84E1641E833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3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67BB-AACE-4139-92C8-B9E01D030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2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EF8E-451C-4F87-92F4-E9FA24F99B2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4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F8C6-DFCD-4729-BC56-1FC31850BECC}" type="datetime1">
              <a:rPr lang="th-TH" smtClean="0"/>
              <a:t>17/07/60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8364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C9FF-DB43-4571-A22C-F515034CA9E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1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BC41-37BA-46E6-B8D4-1D2BBCFB2A5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697-F063-44C4-A1C6-9FB7D787585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6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E9FC-5A80-4A08-9153-DA28A5A3B89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7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7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10AB-BC8E-457E-B86E-B3524209CF37}" type="datetime1">
              <a:rPr lang="th-TH" smtClean="0"/>
              <a:t>17/07/60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0F13-5352-47BC-A8F1-5F1C04047548}" type="datetime1">
              <a:rPr lang="th-TH" smtClean="0"/>
              <a:t>17/07/60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9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2FCC-1C75-4102-8F5A-560B03F4115B}" type="datetime1">
              <a:rPr lang="th-TH" smtClean="0"/>
              <a:t>17/07/60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7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9DEA-230B-4D12-86C6-DD47E1688CA6}" type="datetime1">
              <a:rPr lang="th-TH" smtClean="0"/>
              <a:t>17/07/60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2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6B57-7746-45B3-8A87-6010935A53F4}" type="datetime1">
              <a:rPr lang="th-TH" smtClean="0"/>
              <a:t>17/07/60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02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B4DF-138A-48F3-8ED9-978C5A66D2DA}" type="datetime1">
              <a:rPr lang="th-TH" smtClean="0"/>
              <a:t>17/07/60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87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5569-6D1B-4695-9C3A-19F3CC7A3BBF}" type="datetime1">
              <a:rPr lang="th-TH" smtClean="0"/>
              <a:t>17/07/60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34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ABDE-1275-4A5A-A696-4660B3DF01C0}" type="datetime1">
              <a:rPr lang="th-TH" smtClean="0"/>
              <a:t>17/07/60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F461-44ED-4DB7-9FA6-8791711822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2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F27D-74E0-4429-8113-712F2EAD24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17/07/60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kpi.moph.go.th/kpi/index/?id=26&amp;lv=2&amp;z=06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kpi.moph.go.th/kpi/index/?id=26&amp;lv=2&amp;z=06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healthkpi.moph.go.th/kpi/index/?id=2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Gmail (4)\กรมการแพทย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9752" y="2804159"/>
            <a:ext cx="1586247" cy="16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685608" y="169056"/>
            <a:ext cx="8925118" cy="1938992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สรุปผลการตรวจ</a:t>
            </a:r>
            <a:r>
              <a:rPr lang="th-TH" sz="4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ราชการและ</a:t>
            </a:r>
            <a:r>
              <a:rPr lang="th-TH" sz="40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นิเทศ</a:t>
            </a:r>
            <a:r>
              <a:rPr lang="th-TH" sz="4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งาน กรณี</a:t>
            </a:r>
            <a:r>
              <a:rPr lang="th-TH" sz="40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ปกติ </a:t>
            </a:r>
            <a:endParaRPr lang="th-TH" sz="4000" b="1" dirty="0" smtClean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รอบ</a:t>
            </a:r>
            <a:r>
              <a:rPr lang="th-TH" sz="40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ที่ </a:t>
            </a:r>
            <a:r>
              <a:rPr lang="en-US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2  </a:t>
            </a:r>
            <a:r>
              <a:rPr lang="th-TH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ปีงบประมาณ </a:t>
            </a:r>
            <a:r>
              <a:rPr lang="en-US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2560</a:t>
            </a:r>
            <a:endParaRPr lang="th-TH" sz="4000" b="1" dirty="0">
              <a:solidFill>
                <a:srgbClr val="0000FF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จังหวัดสระแก้ว </a:t>
            </a:r>
            <a:r>
              <a:rPr lang="th-TH" sz="40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วันที่ </a:t>
            </a:r>
            <a:r>
              <a:rPr lang="en-US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17 – 19 </a:t>
            </a:r>
            <a:r>
              <a:rPr lang="th-TH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พฤษภาคม </a:t>
            </a:r>
            <a:r>
              <a:rPr lang="en-US" sz="4000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2560</a:t>
            </a:r>
            <a:endParaRPr lang="en-US" sz="4000" b="1" dirty="0">
              <a:solidFill>
                <a:srgbClr val="0000FF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6" name="Picture 2" descr="http://multimedia.anamai.moph.go.th/resource/docs/New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376" y="2804159"/>
            <a:ext cx="1803042" cy="18332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018" y="2804160"/>
            <a:ext cx="1672640" cy="17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USER\Desktop\Gmail (4)\logo MOPH(คร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3" y="2819536"/>
            <a:ext cx="1509135" cy="16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309869" y="2420716"/>
            <a:ext cx="3580327" cy="4276297"/>
          </a:xfrm>
          <a:prstGeom prst="ellipse">
            <a:avLst/>
          </a:prstGeom>
          <a:solidFill>
            <a:srgbClr val="99CCFF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36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คณะที่ </a:t>
            </a:r>
            <a:r>
              <a:rPr lang="en-US" sz="36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 </a:t>
            </a:r>
            <a:endParaRPr lang="th-TH" sz="3600" b="1" dirty="0" smtClean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>
              <a:lnSpc>
                <a:spcPct val="150000"/>
              </a:lnSpc>
            </a:pPr>
            <a:r>
              <a:rPr lang="th-TH" b="1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การส่งเสริมสุขภาพ ป้องกันโรค และการคุ้มครองผู้บริโภคด้านสุขภาพ</a:t>
            </a:r>
            <a:endParaRPr lang="th-TH" b="1" dirty="0">
              <a:solidFill>
                <a:srgbClr val="0000FF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1028" name="Picture 4" descr="http://audit.hss.moph.go.th/uploadFiles/document/D0000000184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53" y="4918526"/>
            <a:ext cx="2073338" cy="19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da.moph.go.th/2015/assets/images/header_image--le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98" y="4907322"/>
            <a:ext cx="1569267" cy="158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z="1600" smtClean="0"/>
              <a:t>1</a:t>
            </a:fld>
            <a:endParaRPr lang="th-TH" sz="1600"/>
          </a:p>
        </p:txBody>
      </p:sp>
    </p:spTree>
    <p:extLst>
      <p:ext uri="{BB962C8B-B14F-4D97-AF65-F5344CB8AC3E}">
        <p14:creationId xmlns:p14="http://schemas.microsoft.com/office/powerpoint/2010/main" val="30106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3.png" descr="s1_1s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E7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7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444" y="-99392"/>
            <a:ext cx="10683051" cy="10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009817359"/>
              </p:ext>
            </p:extLst>
          </p:nvPr>
        </p:nvGraphicFramePr>
        <p:xfrm>
          <a:off x="3236809" y="980729"/>
          <a:ext cx="3042338" cy="256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ตาราง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14722"/>
              </p:ext>
            </p:extLst>
          </p:nvPr>
        </p:nvGraphicFramePr>
        <p:xfrm>
          <a:off x="116463" y="3857520"/>
          <a:ext cx="9693362" cy="17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681"/>
                <a:gridCol w="4846681"/>
              </a:tblGrid>
              <a:tr h="3358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จุดเด่น</a:t>
                      </a:r>
                      <a:endParaRPr lang="th-TH" sz="20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โอกาสการพัฒนา</a:t>
                      </a:r>
                      <a:endParaRPr lang="th-TH" sz="20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133548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600" b="1" kern="80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en-US" sz="1600" b="1" kern="80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1.</a:t>
                      </a: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การบริหารจัดการร้างการมีส่วนร่วมของภาคีทุกภาคส่วน</a:t>
                      </a: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:</a:t>
                      </a:r>
                      <a:r>
                        <a:rPr lang="th-TH" sz="1600" b="1" kern="800" baseline="0" dirty="0" err="1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อปท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.สมัครเข้าร่วมโครงการ ฯ ทั้งอำเภอ </a:t>
                      </a: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100% 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ในปี</a:t>
                      </a: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2560 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จำนวน </a:t>
                      </a: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6 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อำเภอ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 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ชมรมผู้สูงอายุคุณภาพทุกอำเภอ </a:t>
                      </a:r>
                      <a:r>
                        <a:rPr lang="en-US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: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อ.วังน้ำเย็น มีโรงเรียนผู้สูงอายุ อ.อรัญประเทศมีชมรมผู้สูงอายุ ต.หันทรายเข้มแข็งประยุกต์ตามวิถีชีวิตและวัฒนธรรมท้องถิ่น</a:t>
                      </a:r>
                      <a:endParaRPr lang="th-TH" sz="1600" b="1" kern="800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b="1" kern="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1.</a:t>
                      </a:r>
                      <a:r>
                        <a:rPr lang="th-TH" sz="1600" b="1" kern="800" baseline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ติดตาม สนับสนุนการเบิกจ่ายงบฯ กองทุน</a:t>
                      </a:r>
                      <a:r>
                        <a:rPr lang="en-US" sz="1600" b="1" kern="800" baseline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LTC </a:t>
                      </a:r>
                      <a:r>
                        <a:rPr lang="th-TH" sz="1600" b="1" kern="800" baseline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ให้ครอบคลุม</a:t>
                      </a:r>
                      <a:endParaRPr lang="en-US" sz="1600" b="1" kern="800" dirty="0" smtClean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b="1" kern="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2.</a:t>
                      </a:r>
                      <a:r>
                        <a:rPr lang="th-TH" sz="1600" b="1" kern="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เยี่ยมเสริมพลัง และพัฒนามาตรฐานตำบล</a:t>
                      </a:r>
                      <a:r>
                        <a:rPr lang="en-US" sz="1600" b="1" kern="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LTC </a:t>
                      </a:r>
                      <a:r>
                        <a:rPr lang="th-TH" sz="1600" b="1" kern="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en-US" sz="1600" b="1" kern="800" dirty="0" smtClean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b="1" kern="800" dirty="0" smtClean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3.</a:t>
                      </a:r>
                      <a:r>
                        <a:rPr lang="th-TH" sz="1600" b="1" kern="800" dirty="0" smtClean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ส่งเสริมการ</a:t>
                      </a:r>
                      <a:r>
                        <a:rPr lang="th-TH" sz="1600" b="1" kern="80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ดำเนินกิจกรรมไม่ลืม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th-TH" sz="1600" b="1" kern="80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ไม่ล้ม</a:t>
                      </a:r>
                      <a:r>
                        <a:rPr lang="th-TH" sz="1600" b="1" kern="800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ไม่ซึมเศร้า กินข้าวอร่อย ในชมรมผู้สูงอายุให้ครอบคลุม</a:t>
                      </a:r>
                      <a:endParaRPr lang="th-TH" sz="1600" b="1" kern="800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14343" name="TextBox 14342"/>
          <p:cNvSpPr txBox="1"/>
          <p:nvPr/>
        </p:nvSpPr>
        <p:spPr>
          <a:xfrm>
            <a:off x="6045121" y="692696"/>
            <a:ext cx="257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99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ผลการดำเนินงาน</a:t>
            </a:r>
            <a:endParaRPr lang="th-TH" sz="2000" b="1" dirty="0">
              <a:solidFill>
                <a:srgbClr val="000099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graphicFrame>
        <p:nvGraphicFramePr>
          <p:cNvPr id="14344" name="ตาราง 14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12800"/>
              </p:ext>
            </p:extLst>
          </p:nvPr>
        </p:nvGraphicFramePr>
        <p:xfrm>
          <a:off x="6357156" y="1052736"/>
          <a:ext cx="3354372" cy="25895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09220"/>
                <a:gridCol w="1645152"/>
              </a:tblGrid>
              <a:tr h="324320"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พื้นที่นำร่อง(ตำบล)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48</a:t>
                      </a:r>
                      <a:r>
                        <a:rPr lang="th-TH" sz="14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ตำบล(</a:t>
                      </a:r>
                      <a:r>
                        <a:rPr lang="en-US" sz="14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82.76%</a:t>
                      </a:r>
                      <a:r>
                        <a:rPr lang="th-TH" sz="14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)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40520"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พื้นที่นำร่อง(</a:t>
                      </a:r>
                      <a:r>
                        <a:rPr lang="th-TH" sz="1400" b="1" dirty="0" err="1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อปท</a:t>
                      </a:r>
                      <a:r>
                        <a:rPr lang="th-TH" sz="14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.)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51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แห่ง(</a:t>
                      </a: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78.46%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1400" b="1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243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CM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89 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คน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243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CG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308</a:t>
                      </a: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คน(อบรม</a:t>
                      </a: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309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คน)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2318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Care Plan</a:t>
                      </a:r>
                      <a:r>
                        <a:rPr lang="th-TH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(</a:t>
                      </a:r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30-59%</a:t>
                      </a:r>
                      <a:r>
                        <a:rPr lang="th-TH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706 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ฉบับ (</a:t>
                      </a: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82.19%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24320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ต</a:t>
                      </a:r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.LTC</a:t>
                      </a: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ผ่านเกณฑ์(3</a:t>
                      </a:r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%)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54.16%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2375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JasmineUPC" pitchFamily="18" charset="-34"/>
                          <a:cs typeface="JasmineUPC" pitchFamily="18" charset="-34"/>
                        </a:rPr>
                        <a:t>กลุ่มติดบ้านเป็นติดสังคม</a:t>
                      </a:r>
                      <a:endParaRPr lang="th-TH" sz="12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17 </a:t>
                      </a:r>
                      <a:r>
                        <a:rPr lang="th-TH" sz="1400" b="1" dirty="0" smtClean="0">
                          <a:latin typeface="JasmineUPC" pitchFamily="18" charset="-34"/>
                          <a:cs typeface="JasmineUPC" pitchFamily="18" charset="-34"/>
                        </a:rPr>
                        <a:t>คน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JasmineUPC" pitchFamily="18" charset="-34"/>
                          <a:cs typeface="JasmineUPC" pitchFamily="18" charset="-34"/>
                        </a:rPr>
                        <a:t>กลุ่มติดเตียงเป็นติดบ้าน</a:t>
                      </a:r>
                      <a:endParaRPr lang="th-TH" sz="12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4 </a:t>
                      </a:r>
                      <a:r>
                        <a:rPr lang="th-TH" sz="14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คน</a:t>
                      </a:r>
                      <a:endParaRPr lang="th-TH" sz="14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14346" name="TextBox 14345"/>
          <p:cNvSpPr txBox="1"/>
          <p:nvPr/>
        </p:nvSpPr>
        <p:spPr>
          <a:xfrm>
            <a:off x="38454" y="796642"/>
            <a:ext cx="148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99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สถานการณ์</a:t>
            </a:r>
            <a:endParaRPr lang="th-TH" sz="2000" b="1" dirty="0">
              <a:solidFill>
                <a:srgbClr val="000099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graphicFrame>
        <p:nvGraphicFramePr>
          <p:cNvPr id="14348" name="ตาราง 143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59859"/>
              </p:ext>
            </p:extLst>
          </p:nvPr>
        </p:nvGraphicFramePr>
        <p:xfrm>
          <a:off x="103200" y="1124745"/>
          <a:ext cx="3055601" cy="252028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5601"/>
              </a:tblGrid>
              <a:tr h="768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err="1" smtClean="0">
                          <a:latin typeface="JasmineUPC" pitchFamily="18" charset="-34"/>
                          <a:cs typeface="JasmineUPC" pitchFamily="18" charset="-34"/>
                        </a:rPr>
                        <a:t>ผสอ</a:t>
                      </a:r>
                      <a:r>
                        <a:rPr lang="en-US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 ร้อยละ </a:t>
                      </a:r>
                      <a:r>
                        <a:rPr lang="en-US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12.51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(เขต</a:t>
                      </a:r>
                      <a:r>
                        <a:rPr lang="en-US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= 14.4 % </a:t>
                      </a:r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r>
                        <a:rPr lang="th-TH" sz="1600" b="1" dirty="0" err="1" smtClean="0">
                          <a:latin typeface="JasmineUPC" pitchFamily="18" charset="-34"/>
                          <a:cs typeface="JasmineUPC" pitchFamily="18" charset="-34"/>
                        </a:rPr>
                        <a:t>ปท</a:t>
                      </a:r>
                      <a:r>
                        <a:rPr lang="en-US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. 16.5%</a:t>
                      </a:r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16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584064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อ</a:t>
                      </a:r>
                      <a:r>
                        <a:rPr lang="en-US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สูงที่สุด 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อันดับ วังสมบูรณ์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13.88%,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endParaRPr lang="en-US" sz="1600" b="1" baseline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เขาฉกรรจ์ 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13.27%, 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วังน้ำเย็น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13.22%</a:t>
                      </a:r>
                      <a:endParaRPr lang="th-TH" sz="1600" b="1" dirty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584064">
                <a:tc>
                  <a:txBody>
                    <a:bodyPr/>
                    <a:lstStyle/>
                    <a:p>
                      <a:r>
                        <a:rPr lang="th-TH" sz="1600" b="1" dirty="0" err="1" smtClean="0">
                          <a:latin typeface="JasmineUPC" pitchFamily="18" charset="-34"/>
                          <a:cs typeface="JasmineUPC" pitchFamily="18" charset="-34"/>
                        </a:rPr>
                        <a:t>มีผ</a:t>
                      </a:r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สอ</a:t>
                      </a:r>
                      <a:r>
                        <a:rPr lang="en-US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r>
                        <a:rPr lang="th-TH" sz="1600" b="1" dirty="0" smtClean="0">
                          <a:latin typeface="JasmineUPC" pitchFamily="18" charset="-34"/>
                          <a:cs typeface="JasmineUPC" pitchFamily="18" charset="-34"/>
                        </a:rPr>
                        <a:t>กลุ่มติดสังคม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93.99% </a:t>
                      </a:r>
                      <a:endParaRPr lang="th-TH" sz="1600" b="1" baseline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(เขต 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92.8%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r>
                        <a:rPr lang="th-TH" sz="1600" b="1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ปท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. 79.0%</a:t>
                      </a:r>
                      <a:endParaRPr lang="en-US" sz="1600" b="1" baseline="0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584064">
                <a:tc>
                  <a:txBody>
                    <a:bodyPr/>
                    <a:lstStyle/>
                    <a:p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กลุ่มติดบ้าน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ติดเตียง 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6.01%</a:t>
                      </a:r>
                    </a:p>
                    <a:p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(เขต 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7.2%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  </a:t>
                      </a:r>
                      <a:r>
                        <a:rPr lang="th-TH" sz="1600" b="1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ปท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. 21.0%</a:t>
                      </a:r>
                      <a:r>
                        <a:rPr lang="th-TH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r>
                        <a:rPr lang="en-US" sz="1600" b="1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endParaRPr lang="en-US" sz="1600" b="1" baseline="0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11" name="Shape 347"/>
          <p:cNvSpPr>
            <a:spLocks noChangeArrowheads="1"/>
          </p:cNvSpPr>
          <p:nvPr/>
        </p:nvSpPr>
        <p:spPr bwMode="auto">
          <a:xfrm>
            <a:off x="662523" y="44624"/>
            <a:ext cx="6864763" cy="6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573" tIns="50573" rIns="50573" bIns="50573" anchor="ctr">
            <a:spAutoFit/>
          </a:bodyPr>
          <a:lstStyle/>
          <a:p>
            <a:pPr defTabSz="762000"/>
            <a:r>
              <a:rPr lang="th-TH" sz="1800" b="1" dirty="0" smtClean="0">
                <a:latin typeface="JasmineUPC" pitchFamily="18" charset="-34"/>
                <a:cs typeface="JasmineUPC" pitchFamily="18" charset="-34"/>
                <a:sym typeface="TH SarabunPSK" pitchFamily="34" charset="-34"/>
              </a:rPr>
              <a:t>ตัวชี้วัดที่</a:t>
            </a:r>
            <a:r>
              <a:rPr lang="en-US" sz="1800" b="1" dirty="0" smtClean="0">
                <a:latin typeface="JasmineUPC" pitchFamily="18" charset="-34"/>
                <a:cs typeface="JasmineUPC" pitchFamily="18" charset="-34"/>
                <a:sym typeface="TH SarabunPSK" pitchFamily="34" charset="-34"/>
              </a:rPr>
              <a:t> 7 Long Term Care</a:t>
            </a:r>
          </a:p>
          <a:p>
            <a:pPr defTabSz="762000"/>
            <a:r>
              <a:rPr lang="en-US" sz="1800" b="1" dirty="0" smtClean="0">
                <a:latin typeface="JasmineUPC" pitchFamily="18" charset="-34"/>
                <a:cs typeface="JasmineUPC" pitchFamily="18" charset="-34"/>
                <a:sym typeface="TH SarabunPSK" pitchFamily="34" charset="-34"/>
              </a:rPr>
              <a:t> </a:t>
            </a:r>
            <a:r>
              <a:rPr lang="th-TH" sz="1800" b="1" dirty="0">
                <a:latin typeface="JasmineUPC" pitchFamily="18" charset="-34"/>
                <a:cs typeface="JasmineUPC" pitchFamily="18" charset="-34"/>
                <a:sym typeface="TH SarabunPSK" pitchFamily="34" charset="-34"/>
              </a:rPr>
              <a:t>ร้อยละของตำบลที่มีระบบส่งเสริมสุขภาพดูแลผู้สูงอายุระยะยาวในชุมชนผ่าน</a:t>
            </a:r>
            <a:r>
              <a:rPr lang="th-TH" sz="1800" b="1" dirty="0" smtClean="0">
                <a:latin typeface="JasmineUPC" pitchFamily="18" charset="-34"/>
                <a:cs typeface="JasmineUPC" pitchFamily="18" charset="-34"/>
                <a:sym typeface="TH SarabunPSK" pitchFamily="34" charset="-34"/>
              </a:rPr>
              <a:t>เกณฑ์</a:t>
            </a:r>
            <a:endParaRPr lang="en-US" sz="1800" b="1" dirty="0">
              <a:latin typeface="JasmineUPC" pitchFamily="18" charset="-34"/>
              <a:cs typeface="JasmineUPC" pitchFamily="18" charset="-34"/>
              <a:sym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7961330" y="44625"/>
            <a:ext cx="1282147" cy="644905"/>
          </a:xfrm>
          <a:prstGeom prst="ellips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16463" y="5805264"/>
            <a:ext cx="9673075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JasmineUPC" pitchFamily="18" charset="-34"/>
                <a:cs typeface="JasmineUPC" pitchFamily="18" charset="-34"/>
              </a:rPr>
              <a:t>นวัตกรรมที่เป็นแบบอย่าง   </a:t>
            </a:r>
            <a:r>
              <a:rPr lang="th-TH" sz="2000" b="1" i="1" u="sng" dirty="0" smtClean="0">
                <a:latin typeface="JasmineUPC" pitchFamily="18" charset="-34"/>
                <a:cs typeface="JasmineUPC" pitchFamily="18" charset="-34"/>
              </a:rPr>
              <a:t>“ตำบลวังน้ำเย็น จ.สระแก้ว”  </a:t>
            </a:r>
          </a:p>
          <a:p>
            <a:r>
              <a:rPr lang="th-TH" sz="1800" b="1" dirty="0" smtClean="0">
                <a:latin typeface="JasmineUPC" pitchFamily="18" charset="-34"/>
                <a:cs typeface="JasmineUPC" pitchFamily="18" charset="-34"/>
              </a:rPr>
              <a:t>มีระบบการดูแลผู้สูงอายุโดยการมีส่วนร่วมทุกภาคส่วน (</a:t>
            </a:r>
            <a:r>
              <a:rPr lang="th-TH" sz="1800" b="1" dirty="0" err="1" smtClean="0">
                <a:latin typeface="JasmineUPC" pitchFamily="18" charset="-34"/>
                <a:cs typeface="JasmineUPC" pitchFamily="18" charset="-34"/>
              </a:rPr>
              <a:t>อปท</a:t>
            </a:r>
            <a:r>
              <a:rPr lang="th-TH" sz="1800" b="1" dirty="0" smtClean="0"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1800" b="1" dirty="0" err="1" smtClean="0">
                <a:latin typeface="JasmineUPC" pitchFamily="18" charset="-34"/>
                <a:cs typeface="JasmineUPC" pitchFamily="18" charset="-34"/>
              </a:rPr>
              <a:t>สธ</a:t>
            </a:r>
            <a:r>
              <a:rPr lang="th-TH" sz="1800" b="1" dirty="0" smtClean="0">
                <a:latin typeface="JasmineUPC" pitchFamily="18" charset="-34"/>
                <a:cs typeface="JasmineUPC" pitchFamily="18" charset="-34"/>
              </a:rPr>
              <a:t>. ภาคประชาชน)</a:t>
            </a:r>
            <a:r>
              <a:rPr lang="th-TH" sz="1800" b="1" dirty="0">
                <a:latin typeface="JasmineUPC" pitchFamily="18" charset="-34"/>
                <a:ea typeface="Calibri"/>
                <a:cs typeface="JasmineUPC" pitchFamily="18" charset="-34"/>
              </a:rPr>
              <a:t> เป็นแหล่งเรียนรู้ ศึกษาดูงาน ระดับเขต </a:t>
            </a:r>
            <a:endParaRPr lang="th-TH" sz="1800" b="1" dirty="0" smtClean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21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15336"/>
              </p:ext>
            </p:extLst>
          </p:nvPr>
        </p:nvGraphicFramePr>
        <p:xfrm>
          <a:off x="215710" y="1838028"/>
          <a:ext cx="9439048" cy="410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9524"/>
                <a:gridCol w="4719524"/>
              </a:tblGrid>
              <a:tr h="353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ผลงาน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โอกาสในการพัฒนา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669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-มีการดำเนินงานตามขั้นตอน (</a:t>
                      </a:r>
                      <a:r>
                        <a:rPr lang="en-US" sz="2400" dirty="0" smtClean="0">
                          <a:latin typeface="JasmineUPC" pitchFamily="18" charset="-34"/>
                          <a:cs typeface="JasmineUPC" pitchFamily="18" charset="-34"/>
                        </a:rPr>
                        <a:t>1-3</a:t>
                      </a: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) และมีการจัดทำแผนฯ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และโครงสร้างศูนย์ 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EOC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ระดับอำเภอ จำนวน 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6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ใน 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9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อำเภอ</a:t>
                      </a:r>
                      <a:endParaRPr lang="th-TH" sz="24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ควรมีการจัดทำแผนเพื่อเตรียมพร้อมเปิด</a:t>
                      </a:r>
                      <a:r>
                        <a:rPr lang="en-US" sz="2400" dirty="0" smtClean="0">
                          <a:latin typeface="JasmineUPC" pitchFamily="18" charset="-34"/>
                          <a:cs typeface="JasmineUPC" pitchFamily="18" charset="-34"/>
                        </a:rPr>
                        <a:t> EOC</a:t>
                      </a: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 ทุกอำเภอ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1228844"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-มีการจัดทำ 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Spot report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(รายงานเหตุการณ์สำคัญเบื้องต้น  (กรณี 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: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หัวสุนัข/หัวแมว พบเชื้อ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Rabies)</a:t>
                      </a:r>
                      <a:endParaRPr lang="en-US" sz="24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1228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-จังหวัดมีแผนในการซ้อมไข้หวัดนกระหว่างไทยและกัมพูชา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(เดือน </a:t>
                      </a:r>
                      <a:r>
                        <a:rPr lang="th-TH" sz="2400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กค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60)</a:t>
                      </a:r>
                      <a:endParaRPr lang="en-US" sz="24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ควรจัดทำ  </a:t>
                      </a:r>
                      <a:r>
                        <a:rPr lang="en-US" sz="2400" dirty="0" smtClean="0">
                          <a:latin typeface="JasmineUPC" pitchFamily="18" charset="-34"/>
                          <a:cs typeface="JasmineUPC" pitchFamily="18" charset="-34"/>
                        </a:rPr>
                        <a:t>IAP </a:t>
                      </a:r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ตามองค์ประกอบของแผนเผชิญเหตุ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r>
                        <a:rPr lang="en-US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24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และนำไปซ้อมแผน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4" name="Pentagon 1"/>
          <p:cNvSpPr/>
          <p:nvPr/>
        </p:nvSpPr>
        <p:spPr>
          <a:xfrm rot="5400000">
            <a:off x="243529" y="-25320"/>
            <a:ext cx="1719619" cy="2007076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 sz="2000" b="1" dirty="0" smtClean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endParaRPr lang="th-TH" sz="2000" b="1" dirty="0" smtClean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แผนงาน</a:t>
            </a:r>
            <a:r>
              <a:rPr lang="th-TH" sz="20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ที่ </a:t>
            </a:r>
            <a:r>
              <a:rPr lang="en-US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ป้องกัน ควบคุมโรค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และภัยสุขภาพ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8-12</a:t>
            </a:r>
            <a:r>
              <a:rPr lang="th-TH" sz="20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)</a:t>
            </a:r>
            <a:endParaRPr lang="th-TH" sz="2000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endParaRPr lang="th-TH" sz="20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388022" y="115911"/>
            <a:ext cx="7374057" cy="8803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8. </a:t>
            </a:r>
            <a:r>
              <a:rPr lang="th-TH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จังหวัดมีศูนย์ปฏิบัติการภาวะฉุกเฉิน (</a:t>
            </a:r>
            <a:r>
              <a:rPr lang="en-US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EOC) </a:t>
            </a:r>
            <a:r>
              <a:rPr lang="th-TH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และ</a:t>
            </a:r>
            <a:br>
              <a:rPr lang="th-TH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</a:br>
            <a:r>
              <a:rPr lang="th-TH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ทีมตระหนักรู้สถานการณ์ (</a:t>
            </a:r>
            <a:r>
              <a:rPr lang="en-US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SAT) </a:t>
            </a:r>
            <a:r>
              <a:rPr lang="th-TH" sz="2400" b="1" smtClean="0"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ที่สามารถปฏิบัติงานได้จริง</a:t>
            </a:r>
            <a:endParaRPr lang="th-TH" sz="2400" b="1" dirty="0"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8344" y="6156101"/>
            <a:ext cx="524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หมายเหตุ  ขั้นตอนที่ </a:t>
            </a:r>
            <a:r>
              <a:rPr lang="en-US" sz="2400" dirty="0" smtClean="0">
                <a:latin typeface="JasmineUPC" pitchFamily="18" charset="-34"/>
                <a:cs typeface="JasmineUPC" pitchFamily="18" charset="-34"/>
              </a:rPr>
              <a:t>4-5 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อยู่ระหว่างดำเนินการ</a:t>
            </a:r>
            <a:endParaRPr lang="th-TH" sz="2400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03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/>
        </p:nvSpPr>
        <p:spPr>
          <a:xfrm>
            <a:off x="574081" y="-112447"/>
            <a:ext cx="6134983" cy="9194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อัตราความสำเร็จการรักษาผู้ป่วยวัณโรครายใหม่และกลับเป็นซ้ำ ร้อยละ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85</a:t>
            </a: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2" name="Picture 2" descr="ผลการค้นหารูปภาพสำหรับ Tuberculosis lung infographic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8" y="0"/>
            <a:ext cx="792206" cy="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802050" y="56473"/>
            <a:ext cx="3103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มาตรการที่ </a:t>
            </a:r>
            <a:r>
              <a:rPr lang="en-US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</a:t>
            </a:r>
            <a:r>
              <a:rPr lang="th-TH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เร่งรัดการค้นหาผู้ติดเชื้อวัณโรคและผู้ป่วยในกลุ่มเสี่ยงเป้าหมาย</a:t>
            </a: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2633736262"/>
              </p:ext>
            </p:extLst>
          </p:nvPr>
        </p:nvGraphicFramePr>
        <p:xfrm>
          <a:off x="46471" y="1010825"/>
          <a:ext cx="6407440" cy="162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irculer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801" y="4221481"/>
            <a:ext cx="3443710" cy="25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3"/>
          <p:cNvSpPr>
            <a:spLocks/>
          </p:cNvSpPr>
          <p:nvPr/>
        </p:nvSpPr>
        <p:spPr bwMode="gray">
          <a:xfrm rot="851759">
            <a:off x="4976732" y="4904421"/>
            <a:ext cx="1128183" cy="777875"/>
          </a:xfrm>
          <a:custGeom>
            <a:avLst/>
            <a:gdLst>
              <a:gd name="T0" fmla="*/ 959 w 1168"/>
              <a:gd name="T1" fmla="*/ 451 h 1041"/>
              <a:gd name="T2" fmla="*/ 959 w 1168"/>
              <a:gd name="T3" fmla="*/ 595 h 1041"/>
              <a:gd name="T4" fmla="*/ 221 w 1168"/>
              <a:gd name="T5" fmla="*/ 0 h 1041"/>
              <a:gd name="T6" fmla="*/ 71 w 1168"/>
              <a:gd name="T7" fmla="*/ 1041 h 1041"/>
              <a:gd name="T8" fmla="*/ 959 w 1168"/>
              <a:gd name="T9" fmla="*/ 713 h 1041"/>
              <a:gd name="T10" fmla="*/ 959 w 1168"/>
              <a:gd name="T11" fmla="*/ 870 h 1041"/>
              <a:gd name="T12" fmla="*/ 1168 w 1168"/>
              <a:gd name="T13" fmla="*/ 667 h 1041"/>
              <a:gd name="T14" fmla="*/ 959 w 1168"/>
              <a:gd name="T15" fmla="*/ 451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8" h="1041">
                <a:moveTo>
                  <a:pt x="959" y="451"/>
                </a:moveTo>
                <a:lnTo>
                  <a:pt x="959" y="595"/>
                </a:lnTo>
                <a:cubicBezTo>
                  <a:pt x="731" y="553"/>
                  <a:pt x="274" y="438"/>
                  <a:pt x="221" y="0"/>
                </a:cubicBezTo>
                <a:cubicBezTo>
                  <a:pt x="89" y="75"/>
                  <a:pt x="0" y="906"/>
                  <a:pt x="71" y="1041"/>
                </a:cubicBezTo>
                <a:cubicBezTo>
                  <a:pt x="377" y="619"/>
                  <a:pt x="814" y="742"/>
                  <a:pt x="959" y="713"/>
                </a:cubicBezTo>
                <a:lnTo>
                  <a:pt x="959" y="870"/>
                </a:lnTo>
                <a:lnTo>
                  <a:pt x="1168" y="667"/>
                </a:lnTo>
                <a:lnTo>
                  <a:pt x="959" y="45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4000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13" name="Picture 4" descr="circuler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64" y="3010534"/>
            <a:ext cx="344646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 rot="-3733502" flipH="1" flipV="1">
            <a:off x="2248722" y="5028777"/>
            <a:ext cx="3390900" cy="890852"/>
            <a:chOff x="2532" y="1051"/>
            <a:chExt cx="893" cy="246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2" name="AutoShape 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" name="AutoShape 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" name="AutoShape 1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" name="AutoShape 1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25" name="Arc 16"/>
          <p:cNvSpPr>
            <a:spLocks/>
          </p:cNvSpPr>
          <p:nvPr/>
        </p:nvSpPr>
        <p:spPr bwMode="invGray">
          <a:xfrm rot="5400000" flipH="1" flipV="1">
            <a:off x="1996135" y="2935193"/>
            <a:ext cx="1584325" cy="1731831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229 w 21600"/>
              <a:gd name="T1" fmla="*/ 0 h 21800"/>
              <a:gd name="T2" fmla="*/ 21599 w 21600"/>
              <a:gd name="T3" fmla="*/ 21800 h 21800"/>
              <a:gd name="T4" fmla="*/ 0 w 21600"/>
              <a:gd name="T5" fmla="*/ 21599 h 2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00" fill="none" extrusionOk="0">
                <a:moveTo>
                  <a:pt x="228" y="0"/>
                </a:moveTo>
                <a:cubicBezTo>
                  <a:pt x="12068" y="125"/>
                  <a:pt x="21600" y="9758"/>
                  <a:pt x="21600" y="21599"/>
                </a:cubicBezTo>
                <a:cubicBezTo>
                  <a:pt x="21600" y="21666"/>
                  <a:pt x="21599" y="21733"/>
                  <a:pt x="21599" y="21800"/>
                </a:cubicBezTo>
              </a:path>
              <a:path w="21600" h="21800" stroke="0" extrusionOk="0">
                <a:moveTo>
                  <a:pt x="228" y="0"/>
                </a:moveTo>
                <a:cubicBezTo>
                  <a:pt x="12068" y="125"/>
                  <a:pt x="21600" y="9758"/>
                  <a:pt x="21600" y="21599"/>
                </a:cubicBezTo>
                <a:cubicBezTo>
                  <a:pt x="21600" y="21666"/>
                  <a:pt x="21599" y="21733"/>
                  <a:pt x="21599" y="21800"/>
                </a:cubicBezTo>
                <a:lnTo>
                  <a:pt x="0" y="2159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6" name="Arc 17"/>
          <p:cNvSpPr>
            <a:spLocks/>
          </p:cNvSpPr>
          <p:nvPr/>
        </p:nvSpPr>
        <p:spPr bwMode="gray">
          <a:xfrm>
            <a:off x="3603150" y="3159991"/>
            <a:ext cx="1688835" cy="1590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dirty="0"/>
          </a:p>
        </p:txBody>
      </p:sp>
      <p:sp>
        <p:nvSpPr>
          <p:cNvPr id="27" name="Arc 18"/>
          <p:cNvSpPr>
            <a:spLocks/>
          </p:cNvSpPr>
          <p:nvPr/>
        </p:nvSpPr>
        <p:spPr bwMode="gray">
          <a:xfrm rot="16200000" flipH="1">
            <a:off x="1987403" y="4536958"/>
            <a:ext cx="1581150" cy="1731831"/>
          </a:xfrm>
          <a:custGeom>
            <a:avLst/>
            <a:gdLst>
              <a:gd name="G0" fmla="+- 460 0 0"/>
              <a:gd name="G1" fmla="+- 21600 0 0"/>
              <a:gd name="G2" fmla="+- 21600 0 0"/>
              <a:gd name="T0" fmla="*/ 0 w 22060"/>
              <a:gd name="T1" fmla="*/ 5 h 21801"/>
              <a:gd name="T2" fmla="*/ 22059 w 22060"/>
              <a:gd name="T3" fmla="*/ 21801 h 21801"/>
              <a:gd name="T4" fmla="*/ 460 w 22060"/>
              <a:gd name="T5" fmla="*/ 21600 h 2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60" h="21801" fill="none" extrusionOk="0">
                <a:moveTo>
                  <a:pt x="-1" y="4"/>
                </a:moveTo>
                <a:cubicBezTo>
                  <a:pt x="153" y="1"/>
                  <a:pt x="306" y="0"/>
                  <a:pt x="460" y="0"/>
                </a:cubicBezTo>
                <a:cubicBezTo>
                  <a:pt x="12389" y="0"/>
                  <a:pt x="22060" y="9670"/>
                  <a:pt x="22060" y="21600"/>
                </a:cubicBezTo>
                <a:cubicBezTo>
                  <a:pt x="22060" y="21667"/>
                  <a:pt x="22059" y="21734"/>
                  <a:pt x="22059" y="21801"/>
                </a:cubicBezTo>
              </a:path>
              <a:path w="22060" h="21801" stroke="0" extrusionOk="0">
                <a:moveTo>
                  <a:pt x="-1" y="4"/>
                </a:moveTo>
                <a:cubicBezTo>
                  <a:pt x="153" y="1"/>
                  <a:pt x="306" y="0"/>
                  <a:pt x="460" y="0"/>
                </a:cubicBezTo>
                <a:cubicBezTo>
                  <a:pt x="12389" y="0"/>
                  <a:pt x="22060" y="9670"/>
                  <a:pt x="22060" y="21600"/>
                </a:cubicBezTo>
                <a:cubicBezTo>
                  <a:pt x="22060" y="21667"/>
                  <a:pt x="22059" y="21734"/>
                  <a:pt x="22059" y="21801"/>
                </a:cubicBezTo>
                <a:lnTo>
                  <a:pt x="460" y="2160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dirty="0"/>
          </a:p>
        </p:txBody>
      </p:sp>
      <p:sp>
        <p:nvSpPr>
          <p:cNvPr id="28" name="Arc 19"/>
          <p:cNvSpPr>
            <a:spLocks/>
          </p:cNvSpPr>
          <p:nvPr/>
        </p:nvSpPr>
        <p:spPr bwMode="invGray">
          <a:xfrm flipV="1">
            <a:off x="3650773" y="4594858"/>
            <a:ext cx="1688835" cy="15541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FF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FF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gray">
          <a:xfrm>
            <a:off x="2912982" y="3920170"/>
            <a:ext cx="1461823" cy="1349375"/>
          </a:xfrm>
          <a:prstGeom prst="ellipse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2000" dirty="0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invGray">
          <a:xfrm>
            <a:off x="6239616" y="4220224"/>
            <a:ext cx="3441247" cy="2553472"/>
          </a:xfrm>
          <a:prstGeom prst="ellipse">
            <a:avLst/>
          </a:prstGeom>
          <a:solidFill>
            <a:srgbClr val="CCFF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gray">
          <a:xfrm>
            <a:off x="7967962" y="4220225"/>
            <a:ext cx="28014" cy="2553471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gray">
          <a:xfrm flipV="1">
            <a:off x="6237801" y="5483302"/>
            <a:ext cx="3443062" cy="2409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 rot="-3173304" flipH="1" flipV="1">
            <a:off x="2742601" y="5404063"/>
            <a:ext cx="2184400" cy="471223"/>
            <a:chOff x="1565" y="2568"/>
            <a:chExt cx="1118" cy="279"/>
          </a:xfrm>
        </p:grpSpPr>
        <p:sp>
          <p:nvSpPr>
            <p:cNvPr id="34" name="AutoShape 2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" name="AutoShape 2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" name="AutoShape 2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" name="AutoShape 2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2397500" y="3632833"/>
            <a:ext cx="984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2000" b="1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ผู้สัมผัส</a:t>
            </a:r>
            <a:endParaRPr lang="en-US" altLang="th-TH" sz="2000" b="1" dirty="0">
              <a:solidFill>
                <a:srgbClr val="11111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3978185" y="3528040"/>
            <a:ext cx="632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th-TH" sz="2000" b="1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DM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2116175" y="5124964"/>
            <a:ext cx="13218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20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รพ.นอกสังกัดฯ</a:t>
            </a:r>
            <a:endParaRPr lang="en-US" altLang="th-TH" sz="2000" dirty="0">
              <a:solidFill>
                <a:srgbClr val="11111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4141437" y="5113970"/>
            <a:ext cx="880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2000" b="1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เรือนจำ</a:t>
            </a:r>
            <a:endParaRPr lang="en-US" altLang="th-TH" sz="2000" b="1" dirty="0">
              <a:solidFill>
                <a:srgbClr val="11111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6719852" y="4416230"/>
            <a:ext cx="11854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ผู้ต้องขัง</a:t>
            </a:r>
            <a:endParaRPr lang="en-US" altLang="th-TH" sz="1600" dirty="0">
              <a:solidFill>
                <a:srgbClr val="11111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1,940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ราย </a:t>
            </a:r>
          </a:p>
          <a:p>
            <a:pPr algn="ctr"/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Verbal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ทุกราย</a:t>
            </a:r>
          </a:p>
          <a:p>
            <a:pPr algn="ctr"/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100%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en-US" altLang="th-TH" sz="1600" dirty="0">
              <a:solidFill>
                <a:srgbClr val="11111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2983129" y="4301139"/>
            <a:ext cx="1408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แผนการค้นหา </a:t>
            </a:r>
            <a:endParaRPr lang="en-US" alt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en-US" alt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TB </a:t>
            </a:r>
            <a:r>
              <a:rPr lang="th-TH" alt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รายใหม่</a:t>
            </a:r>
            <a:endParaRPr lang="en-US" alt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6470" y="5284043"/>
            <a:ext cx="27142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 รพ.ค่าย</a:t>
            </a:r>
            <a:r>
              <a:rPr lang="th-TH" sz="16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สุร</a:t>
            </a: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สิงหนาถ มีผู้ป่วย</a:t>
            </a:r>
          </a:p>
          <a:p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   ประมาณ </a:t>
            </a:r>
            <a:r>
              <a:rPr lang="en-US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10-15 </a:t>
            </a: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ราย</a:t>
            </a:r>
            <a:r>
              <a:rPr lang="en-US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</a:p>
          <a:p>
            <a:pPr>
              <a:buFontTx/>
              <a:buChar char="•"/>
            </a:pP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 รพ.จิตเวชสระแก้วราชนครินทร์</a:t>
            </a:r>
          </a:p>
          <a:p>
            <a:r>
              <a:rPr lang="th-TH" altLang="th-TH" sz="1600" dirty="0">
                <a:solidFill>
                  <a:srgbClr val="1C1C1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มีผู้ป่วยประมาณ </a:t>
            </a:r>
            <a:r>
              <a:rPr lang="en-US" altLang="th-TH" sz="1600" dirty="0">
                <a:solidFill>
                  <a:srgbClr val="1C1C1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3-5</a:t>
            </a:r>
            <a:r>
              <a:rPr lang="th-TH" altLang="th-TH" sz="1600" dirty="0">
                <a:solidFill>
                  <a:srgbClr val="1C1C1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ราย</a:t>
            </a:r>
            <a:r>
              <a:rPr lang="en-US" altLang="th-TH" sz="1600" dirty="0">
                <a:solidFill>
                  <a:srgbClr val="1C1C1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altLang="th-TH" sz="1600" dirty="0">
                <a:solidFill>
                  <a:srgbClr val="1C1C1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  <a:endParaRPr lang="en-US" altLang="th-TH" sz="1600" dirty="0">
              <a:solidFill>
                <a:srgbClr val="1C1C1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8077739" y="4716877"/>
            <a:ext cx="11032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X-ray</a:t>
            </a:r>
          </a:p>
          <a:p>
            <a:pPr algn="ctr"/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400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ราย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936941" y="5605188"/>
            <a:ext cx="15661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รอผล 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Gene X pert </a:t>
            </a:r>
            <a:endParaRPr lang="th-TH" altLang="th-TH" sz="1600" dirty="0">
              <a:solidFill>
                <a:srgbClr val="11111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culture/DST</a:t>
            </a:r>
          </a:p>
          <a:p>
            <a:pPr algn="ctr"/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48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ราย</a:t>
            </a: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43542" y="2939467"/>
            <a:ext cx="25530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 เพิ่มความครอบคลุมการคัดกรอง โดยกำหนด</a:t>
            </a:r>
            <a:r>
              <a:rPr lang="th-TH" sz="1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</a:t>
            </a: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ดำเนินงาน</a:t>
            </a:r>
          </a:p>
          <a:p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พร้อมระบุ </a:t>
            </a:r>
            <a:r>
              <a:rPr lang="en-US" sz="1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time line</a:t>
            </a:r>
            <a:endParaRPr lang="th-TH" sz="16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buFontTx/>
              <a:buChar char="•"/>
            </a:pP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 รพ.สต ทำฐานข้อมูลผู้สัมผัส </a:t>
            </a:r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และ</a:t>
            </a: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ติดตามนาน </a:t>
            </a:r>
            <a:r>
              <a:rPr lang="en-US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2 </a:t>
            </a: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  <a:endParaRPr lang="en-US" altLang="th-TH" sz="1600" dirty="0">
              <a:solidFill>
                <a:srgbClr val="1C1C1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5086981" y="3252237"/>
            <a:ext cx="2553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 พัฒนาการบูรณาการกิจกรรม</a:t>
            </a:r>
          </a:p>
          <a:p>
            <a:r>
              <a:rPr lang="th-TH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คัดกรองในงาน </a:t>
            </a:r>
            <a:r>
              <a:rPr lang="en-US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NDC </a:t>
            </a:r>
            <a:endParaRPr lang="en-US" altLang="th-TH" sz="1600" dirty="0">
              <a:solidFill>
                <a:srgbClr val="1C1C1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6633069" y="5747810"/>
            <a:ext cx="14411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err="1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มิย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–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กค จะ 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X-ray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อีก 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1,540 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ราย</a:t>
            </a:r>
          </a:p>
          <a:p>
            <a:pPr algn="ctr"/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100%</a:t>
            </a:r>
            <a:r>
              <a:rPr lang="th-TH" altLang="th-TH" sz="1600" dirty="0">
                <a:solidFill>
                  <a:srgbClr val="11111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</a:p>
        </p:txBody>
      </p:sp>
      <p:sp>
        <p:nvSpPr>
          <p:cNvPr id="5" name="ลูกศร: ขวา 4"/>
          <p:cNvSpPr/>
          <p:nvPr/>
        </p:nvSpPr>
        <p:spPr>
          <a:xfrm>
            <a:off x="7861895" y="4857086"/>
            <a:ext cx="333070" cy="45436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: ขวา 45"/>
          <p:cNvSpPr/>
          <p:nvPr/>
        </p:nvSpPr>
        <p:spPr>
          <a:xfrm rot="5400000">
            <a:off x="8543500" y="5279550"/>
            <a:ext cx="307449" cy="49223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ลูกศร: ขวา 52"/>
          <p:cNvSpPr/>
          <p:nvPr/>
        </p:nvSpPr>
        <p:spPr>
          <a:xfrm rot="5400000">
            <a:off x="7161124" y="5359072"/>
            <a:ext cx="307449" cy="49223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กล่องข้อความ 53"/>
          <p:cNvSpPr txBox="1">
            <a:spLocks noChangeArrowheads="1"/>
          </p:cNvSpPr>
          <p:nvPr/>
        </p:nvSpPr>
        <p:spPr bwMode="auto">
          <a:xfrm flipH="1">
            <a:off x="1067051" y="652730"/>
            <a:ext cx="4091893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th-TH" altLang="th-TH" sz="1700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จำนวนผู้ป่วยวัณโรครายใหม่ จำแนกตามช่วงเวลา(ราย)</a:t>
            </a:r>
          </a:p>
        </p:txBody>
      </p:sp>
      <p:sp>
        <p:nvSpPr>
          <p:cNvPr id="55" name="สี่เหลี่ยมผืนผ้า: มุมมน 54"/>
          <p:cNvSpPr/>
          <p:nvPr/>
        </p:nvSpPr>
        <p:spPr>
          <a:xfrm>
            <a:off x="6453910" y="784691"/>
            <a:ext cx="3348313" cy="1468100"/>
          </a:xfrm>
          <a:prstGeom prst="roundRect">
            <a:avLst>
              <a:gd name="adj" fmla="val 9208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7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พื้นที่เร่งรัด </a:t>
            </a:r>
            <a:r>
              <a:rPr lang="en-US" sz="17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 </a:t>
            </a:r>
            <a:r>
              <a:rPr lang="th-TH" sz="17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อำเภอ ได้แก่ </a:t>
            </a:r>
          </a:p>
          <a:p>
            <a:r>
              <a:rPr lang="th-TH" sz="17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</a:t>
            </a:r>
            <a:r>
              <a:rPr lang="th-TH" sz="1700" dirty="0">
                <a:solidFill>
                  <a:srgbClr val="FF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อ.เมือง อ.อรัญประเทศ และ อ.ตาพระยา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700" dirty="0">
                <a:latin typeface="JasmineUPC" panose="02020603050405020304" pitchFamily="18" charset="-34"/>
                <a:cs typeface="JasmineUPC" panose="02020603050405020304" pitchFamily="18" charset="-34"/>
              </a:rPr>
              <a:t> ทุก รพ.ในสังกัดฯ ที่มี </a:t>
            </a:r>
            <a:r>
              <a:rPr lang="en-US" sz="1700" dirty="0">
                <a:latin typeface="JasmineUPC" panose="02020603050405020304" pitchFamily="18" charset="-34"/>
                <a:cs typeface="JasmineUPC" panose="02020603050405020304" pitchFamily="18" charset="-34"/>
              </a:rPr>
              <a:t>TB clinic </a:t>
            </a:r>
            <a:r>
              <a:rPr lang="th-TH" sz="1700" dirty="0">
                <a:latin typeface="JasmineUPC" panose="02020603050405020304" pitchFamily="18" charset="-34"/>
                <a:cs typeface="JasmineUPC" panose="02020603050405020304" pitchFamily="18" charset="-34"/>
              </a:rPr>
              <a:t>เร่งรัดคัดกรองวัณโรคในกลุ่มเสี่ยงและผู้ป่วยทุกรายที่มารับบริการใน รพ.</a:t>
            </a:r>
          </a:p>
        </p:txBody>
      </p:sp>
    </p:spTree>
    <p:extLst>
      <p:ext uri="{BB962C8B-B14F-4D97-AF65-F5344CB8AC3E}">
        <p14:creationId xmlns:p14="http://schemas.microsoft.com/office/powerpoint/2010/main" val="6795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กล่องข้อความ 10"/>
          <p:cNvSpPr txBox="1">
            <a:spLocks noChangeArrowheads="1"/>
          </p:cNvSpPr>
          <p:nvPr/>
        </p:nvSpPr>
        <p:spPr bwMode="auto">
          <a:xfrm flipH="1">
            <a:off x="-1" y="39956"/>
            <a:ext cx="53453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Success rate </a:t>
            </a:r>
            <a:r>
              <a:rPr lang="th-TH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ระหว่างปี </a:t>
            </a:r>
            <a:r>
              <a:rPr lang="en-US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2558-2559  </a:t>
            </a:r>
            <a:endParaRPr lang="th-TH" altLang="th-TH" sz="1800" b="1" dirty="0">
              <a:solidFill>
                <a:srgbClr val="00000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28" name="แผนภูมิ 27"/>
          <p:cNvGraphicFramePr/>
          <p:nvPr>
            <p:extLst>
              <p:ext uri="{D42A27DB-BD31-4B8C-83A1-F6EECF244321}">
                <p14:modId xmlns:p14="http://schemas.microsoft.com/office/powerpoint/2010/main" val="1544894816"/>
              </p:ext>
            </p:extLst>
          </p:nvPr>
        </p:nvGraphicFramePr>
        <p:xfrm>
          <a:off x="-168390" y="387246"/>
          <a:ext cx="5680942" cy="199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2691323229"/>
              </p:ext>
            </p:extLst>
          </p:nvPr>
        </p:nvGraphicFramePr>
        <p:xfrm>
          <a:off x="49303" y="3065264"/>
          <a:ext cx="5296012" cy="149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กล่องข้อความ 9"/>
          <p:cNvSpPr txBox="1">
            <a:spLocks noChangeArrowheads="1"/>
          </p:cNvSpPr>
          <p:nvPr/>
        </p:nvSpPr>
        <p:spPr bwMode="auto">
          <a:xfrm flipH="1">
            <a:off x="0" y="2474995"/>
            <a:ext cx="535714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th-TH" altLang="th-TH" sz="16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จำนวนผู้ป่วย ตค.</a:t>
            </a:r>
            <a:r>
              <a:rPr lang="en-US" altLang="th-TH" sz="16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59 – </a:t>
            </a:r>
            <a:r>
              <a:rPr lang="th-TH" altLang="th-TH" sz="16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ธค.</a:t>
            </a:r>
            <a:r>
              <a:rPr lang="en-US" altLang="th-TH" sz="16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59 </a:t>
            </a:r>
            <a:r>
              <a:rPr lang="th-TH" altLang="th-TH" sz="16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เสมหะเปลี่ยนเป็นลบ </a:t>
            </a:r>
            <a:r>
              <a:rPr lang="th-TH" altLang="th-TH" sz="16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(เป้า </a:t>
            </a:r>
            <a:r>
              <a:rPr lang="en-US" altLang="th-TH" sz="16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Conversion rate</a:t>
            </a:r>
            <a:r>
              <a:rPr lang="th-TH" altLang="th-TH" sz="16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altLang="th-TH" sz="16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85%</a:t>
            </a:r>
            <a:r>
              <a:rPr lang="th-TH" altLang="th-TH" sz="16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)</a:t>
            </a:r>
            <a:r>
              <a:rPr lang="en-US" altLang="th-TH" sz="1600" b="1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endParaRPr lang="th-TH" altLang="th-TH" sz="1600" b="1" dirty="0">
              <a:solidFill>
                <a:srgbClr val="0000FF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3198719639"/>
              </p:ext>
            </p:extLst>
          </p:nvPr>
        </p:nvGraphicFramePr>
        <p:xfrm>
          <a:off x="61133" y="4909684"/>
          <a:ext cx="5296012" cy="195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กล่องข้อความ 12"/>
          <p:cNvSpPr txBox="1">
            <a:spLocks noChangeArrowheads="1"/>
          </p:cNvSpPr>
          <p:nvPr/>
        </p:nvSpPr>
        <p:spPr bwMode="auto">
          <a:xfrm flipH="1">
            <a:off x="0" y="4563320"/>
            <a:ext cx="535714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th-TH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จำนวนผู้ป่วย </a:t>
            </a:r>
            <a:r>
              <a:rPr lang="en-US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MDR-TB </a:t>
            </a:r>
            <a:r>
              <a:rPr lang="th-TH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(ราย) ระหว่างปี </a:t>
            </a:r>
            <a:r>
              <a:rPr lang="en-US" altLang="th-TH" sz="1800" b="1" dirty="0">
                <a:solidFill>
                  <a:srgbClr val="0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2557-2559   </a:t>
            </a:r>
            <a:endParaRPr lang="th-TH" altLang="th-TH" sz="1800" b="1" dirty="0">
              <a:solidFill>
                <a:srgbClr val="00000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522619" y="2848945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(83%)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55122" y="3227459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(68%)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1020732" y="336255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(100%)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646512" y="3222865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(94%)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2219179" y="333462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(78%)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2819328" y="334954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(83%)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3409189" y="325706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(86%)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4027631" y="336255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(50%)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5512552" y="2359084"/>
            <a:ext cx="4306429" cy="2082046"/>
          </a:xfrm>
          <a:prstGeom prst="roundRect">
            <a:avLst>
              <a:gd name="adj" fmla="val 2773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6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ควรวิเคราะห์</a:t>
            </a:r>
            <a:r>
              <a:rPr lang="th-TH" sz="1600" b="1" dirty="0">
                <a:solidFill>
                  <a:srgbClr val="FF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ปัจจัยส่งเสริมการเสียชีวิต/กลุ่มเสี่ยง </a:t>
            </a:r>
            <a:r>
              <a:rPr lang="th-TH" sz="16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และบูรณาการกับกิจกรรม </a:t>
            </a:r>
            <a:r>
              <a:rPr lang="en-US" sz="1600" b="1" dirty="0">
                <a:solidFill>
                  <a:srgbClr val="FF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Death case conference </a:t>
            </a:r>
            <a:r>
              <a:rPr lang="th-TH" sz="16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ใน </a:t>
            </a:r>
            <a:r>
              <a:rPr lang="en-US" sz="16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HA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พัฒนาระบบส่งต่อข้อมูลระหว่าง รพ. กับ รพ.สต.คัดกรอง     </a:t>
            </a:r>
            <a:r>
              <a:rPr lang="th-TH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ผู้สัมผัส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และติดตาม</a:t>
            </a:r>
            <a:r>
              <a:rPr lang="th-TH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ADR 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ของผู้ป่วย </a:t>
            </a:r>
            <a:endParaRPr lang="en-US" sz="1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ควรวิเคราะห์ปัจจัยที่อาจส่งผลต่อความคลาดเคลื่อนในการแปลผลตรวจเสมหะด้วยกล้องจุลทรรศน์ (</a:t>
            </a:r>
            <a:r>
              <a:rPr lang="en-US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HFN</a:t>
            </a:r>
            <a:r>
              <a:rPr lang="th-TH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en-US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HFP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) </a:t>
            </a:r>
            <a:endParaRPr lang="en-US" sz="1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ขยายเชื่อมต่อการดูแลรักษาระหว่าง รพ. กับหน่วยงานและประชาชนในชุมชน เพื่อหา </a:t>
            </a:r>
            <a:r>
              <a:rPr lang="en-US" sz="1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key success </a:t>
            </a:r>
            <a:endParaRPr lang="th-TH" sz="16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3" name="สี่เหลี่ยมผืนผ้า: มุมมน 22"/>
          <p:cNvSpPr/>
          <p:nvPr/>
        </p:nvSpPr>
        <p:spPr>
          <a:xfrm>
            <a:off x="5512552" y="838061"/>
            <a:ext cx="4306429" cy="1258372"/>
          </a:xfrm>
          <a:prstGeom prst="roundRect">
            <a:avLst>
              <a:gd name="adj" fmla="val 8229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8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ประเด็นที่ควรเร่งพัฒนา คือ 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ลดอัตราตาย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49% </a:t>
            </a: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ของการตาย ไม่มีโรคร่วม ซึ่งพบมาก</a:t>
            </a:r>
            <a:r>
              <a:rPr lang="th-TH" sz="18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ใน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อายุ </a:t>
            </a:r>
            <a:r>
              <a:rPr lang="en-US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&gt; 70 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29% </a:t>
            </a: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ของการตายเป็นผู้ติดเชื้อ </a:t>
            </a:r>
            <a:r>
              <a:rPr lang="en-US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HIV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</p:txBody>
      </p:sp>
      <p:sp>
        <p:nvSpPr>
          <p:cNvPr id="24" name="สี่เหลี่ยมผืนผ้า: มุมมน 23"/>
          <p:cNvSpPr/>
          <p:nvPr/>
        </p:nvSpPr>
        <p:spPr>
          <a:xfrm>
            <a:off x="5512552" y="4828170"/>
            <a:ext cx="4306429" cy="1945124"/>
          </a:xfrm>
          <a:prstGeom prst="roundRect">
            <a:avLst>
              <a:gd name="adj" fmla="val 4091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6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.วัฒนานคร และ อ.วังสมบูรณ์ 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ควรเร่งพัฒนาระบบการกำกับการกินยา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MDR-TB 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ทุกราย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ควรมีเจ้าหน้าที่กำกับการฉีดยาและกินยาทุกวันในการรักษาระยะเข้มข้น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เฝ้าระวัง </a:t>
            </a:r>
            <a:r>
              <a:rPr lang="en-US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MDR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en-US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TB 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โดยซักประวัติการรักษาวัณโรคในอดีต  </a:t>
            </a: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re</a:t>
            </a:r>
            <a:r>
              <a:rPr lang="th-TH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treatment</a:t>
            </a:r>
            <a:r>
              <a:rPr lang="th-TH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) 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เพื่อส่งเสมหะ</a:t>
            </a:r>
            <a:r>
              <a:rPr lang="en-US" sz="18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culture/DST </a:t>
            </a:r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ก่อนเริ่มการรักษาใหม่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606822" y="44064"/>
            <a:ext cx="4299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มาตรการที่ </a:t>
            </a:r>
            <a:r>
              <a:rPr lang="en-US" sz="1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 </a:t>
            </a:r>
            <a:r>
              <a:rPr lang="th-TH" sz="1800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การดูแลรักษาผู้ติดเชื้อวัณโรคและผู้ป่วยตาม</a:t>
            </a:r>
            <a:r>
              <a:rPr lang="th-TH" sz="1800" dirty="0" smtClean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มาตรฐานให้</a:t>
            </a:r>
            <a:r>
              <a:rPr lang="th-TH" sz="1800" dirty="0">
                <a:solidFill>
                  <a:srgbClr val="0000FF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หายและกินยาครบ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2523255" y="5591406"/>
            <a:ext cx="508335" cy="842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4127449" y="5456312"/>
            <a:ext cx="603969" cy="842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40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9625"/>
              </p:ext>
            </p:extLst>
          </p:nvPr>
        </p:nvGraphicFramePr>
        <p:xfrm>
          <a:off x="99930" y="97590"/>
          <a:ext cx="5126788" cy="289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26788">
                  <a:extLst>
                    <a:ext uri="{9D8B030D-6E8A-4147-A177-3AD203B41FA5}">
                      <a16:colId xmlns:a16="http://schemas.microsoft.com/office/drawing/2014/main" xmlns="" val="168180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กิจกรรมต้นแบบ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7438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รพ.เขาฉกรรจ์ รพ.อรัญประเทศ และ รพ.วังน้ำเย็น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admit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ผู้ป่วยเสมหะพบเชื้อรายใหม่ ให้</a:t>
                      </a:r>
                      <a:r>
                        <a:rPr lang="th-TH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สุขศึกษา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และตรวจติดตาม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ADR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86417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เภสัชกรและ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TB clinic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รพ.เขาฉกรรจ์ ร่วมพัฒนาแบบบันทึกติดตาม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ADR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และความร่วมมือในการรักษา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91450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รพ.อรัญประเทศ และ รพ.วัฒนานคร เริ่มบูรณาการงาน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Infectious control </a:t>
                      </a:r>
                      <a:r>
                        <a:rPr lang="th-TH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TB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297398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รพ.วังน้ำเย็น และ รพ.เขาฉกรรจ์ </a:t>
                      </a:r>
                      <a:r>
                        <a:rPr lang="th-TH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เยี่ยมบ้าน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โดยทีม</a:t>
                      </a:r>
                      <a:r>
                        <a:rPr lang="th-TH" sz="20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สหสาขาวิชาชีพ </a:t>
                      </a:r>
                      <a:endParaRPr lang="en-US" sz="2000" kern="1200" dirty="0"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620425921"/>
                  </a:ext>
                </a:extLst>
              </a:tr>
            </a:tbl>
          </a:graphicData>
        </a:graphic>
      </p:graphicFrame>
      <p:sp>
        <p:nvSpPr>
          <p:cNvPr id="3" name="ลูกศร: ขวา 2"/>
          <p:cNvSpPr/>
          <p:nvPr/>
        </p:nvSpPr>
        <p:spPr>
          <a:xfrm>
            <a:off x="5330214" y="860060"/>
            <a:ext cx="583816" cy="140622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: มุมมน 4"/>
          <p:cNvSpPr/>
          <p:nvPr/>
        </p:nvSpPr>
        <p:spPr>
          <a:xfrm>
            <a:off x="6017525" y="514453"/>
            <a:ext cx="3740623" cy="3391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ข้อเสนอแนะ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017524" y="853591"/>
            <a:ext cx="374062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ขยายพื้นที่ดำเนินการ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แลกเปลี่ยนเรียนรู้ และ 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coaching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ในจังหวัด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74366"/>
              </p:ext>
            </p:extLst>
          </p:nvPr>
        </p:nvGraphicFramePr>
        <p:xfrm>
          <a:off x="99929" y="3521123"/>
          <a:ext cx="9658219" cy="3261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10322">
                  <a:extLst>
                    <a:ext uri="{9D8B030D-6E8A-4147-A177-3AD203B41FA5}">
                      <a16:colId xmlns:a16="http://schemas.microsoft.com/office/drawing/2014/main" xmlns="" val="4177727003"/>
                    </a:ext>
                  </a:extLst>
                </a:gridCol>
                <a:gridCol w="5647897">
                  <a:extLst>
                    <a:ext uri="{9D8B030D-6E8A-4147-A177-3AD203B41FA5}">
                      <a16:colId xmlns:a16="http://schemas.microsoft.com/office/drawing/2014/main" xmlns="" val="3471688157"/>
                    </a:ext>
                  </a:extLst>
                </a:gridCol>
              </a:tblGrid>
              <a:tr h="131472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ข้อค้นพบ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ข้อเสนอแนะ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3730538519"/>
                  </a:ext>
                </a:extLst>
              </a:tr>
              <a:tr h="342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เรือนจำให้ความสำคัญกับการรักษาความมั่นคง ไม่สะดวกนำผู้ต้องขังออกมาเอกซเรย์</a:t>
                      </a:r>
                      <a:endParaRPr lang="th-TH" sz="19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ขอความอนุเคราะห์ </a:t>
                      </a:r>
                      <a:r>
                        <a:rPr lang="en-US" sz="19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mobile x-ray 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จาก </a:t>
                      </a:r>
                      <a:r>
                        <a:rPr lang="th-TH" sz="19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รพ.อรัญประเทศ 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คัดกรอง </a:t>
                      </a:r>
                      <a:r>
                        <a:rPr lang="en-US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1,540 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 โดยเบิกค่าใช้จ่ายจาก ส</a:t>
                      </a:r>
                      <a:r>
                        <a:rPr lang="th-TH" sz="1900" kern="1200" dirty="0" err="1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คร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. (</a:t>
                      </a:r>
                      <a:r>
                        <a:rPr lang="en-US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 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บาท</a:t>
                      </a:r>
                      <a:r>
                        <a:rPr lang="en-US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หาก</a:t>
                      </a:r>
                      <a:r>
                        <a:rPr lang="th-TH" sz="19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พัฒนาเรือนจำ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ให้ตรวจเสมหะด้วยกล้องจุลทรรศน์ได้ จะช่วยเพิ่มประสิทธิภาพการเฝ้าระวัง </a:t>
                      </a:r>
                      <a:r>
                        <a:rPr lang="en-US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TB 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ในเรือนจำ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เฝ้าระวัง </a:t>
                      </a:r>
                      <a:r>
                        <a:rPr lang="en-US" sz="1900" kern="1200" dirty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MDR-TB </a:t>
                      </a:r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โดย</a:t>
                      </a:r>
                      <a:r>
                        <a:rPr lang="th-TH" sz="19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ส่งเสมหะ </a:t>
                      </a:r>
                      <a:r>
                        <a:rPr lang="en-US" sz="19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culture/DST </a:t>
                      </a:r>
                      <a:r>
                        <a:rPr lang="th-TH" sz="1900" kern="1200" dirty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ทุกราย</a:t>
                      </a:r>
                      <a:endParaRPr lang="th-TH" sz="1900" dirty="0">
                        <a:solidFill>
                          <a:srgbClr val="FF0000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4241453171"/>
                  </a:ext>
                </a:extLst>
              </a:tr>
              <a:tr h="342360">
                <a:tc>
                  <a:txBody>
                    <a:bodyPr/>
                    <a:lstStyle/>
                    <a:p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เรือนจำไม่มีโครงสร้าง/อุปกรณ์รองรับการควบคุมอุณหภูมิและความชื้นในห้องเก็บยาวัณโรค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th-TH" sz="19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ติดตั้ง</a:t>
                      </a:r>
                      <a:r>
                        <a:rPr lang="th-TH" sz="1900" dirty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เทอร์โมมิเตอร์</a:t>
                      </a:r>
                      <a:r>
                        <a:rPr lang="th-TH" sz="19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และบันทึกอุณหภูมิทุกวัน ไม่ควรเก็บยาของผู้ป่วยแต่ละราย </a:t>
                      </a:r>
                      <a:r>
                        <a:rPr lang="en-US" sz="1900" dirty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&gt; 1 </a:t>
                      </a:r>
                      <a:r>
                        <a:rPr lang="th-TH" sz="1900" dirty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 </a:t>
                      </a:r>
                      <a:endParaRPr lang="th-TH" sz="1900" dirty="0">
                        <a:solidFill>
                          <a:srgbClr val="FF0000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95098404"/>
                  </a:ext>
                </a:extLst>
              </a:tr>
              <a:tr h="342360">
                <a:tc>
                  <a:txBody>
                    <a:bodyPr/>
                    <a:lstStyle/>
                    <a:p>
                      <a:r>
                        <a:rPr lang="th-TH" sz="1900" kern="12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ข้อมูลการคัดดกรองยังไม่สมบูรณ์และจัดเก็บแยกส่วน</a:t>
                      </a:r>
                      <a:endParaRPr lang="th-TH" sz="1900" dirty="0">
                        <a:solidFill>
                          <a:srgbClr val="FF0000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  <a:tabLst>
                          <a:tab pos="95250" algn="l"/>
                        </a:tabLst>
                      </a:pPr>
                      <a:r>
                        <a:rPr lang="th-TH" sz="1900" dirty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เพิ่มความครบถ้วน</a:t>
                      </a:r>
                      <a:r>
                        <a:rPr lang="th-TH" sz="19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ของฐานข้อมูลการคัดกรองในกลุ่มเสี่ยง เพื่อประโยชน์ต่อการ</a:t>
                      </a:r>
                      <a:r>
                        <a:rPr lang="th-TH" sz="1900" dirty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จัดลำดับความสำคัญ</a:t>
                      </a:r>
                      <a:r>
                        <a:rPr lang="th-TH" sz="19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ของแผนงาน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3060288603"/>
                  </a:ext>
                </a:extLst>
              </a:tr>
            </a:tbl>
          </a:graphicData>
        </a:graphic>
      </p:graphicFrame>
      <p:pic>
        <p:nvPicPr>
          <p:cNvPr id="10" name="รูปภาพ 9" descr="รูปภาพประกอบด้วย วัตถุ, สิ่ง&#10;&#10;คำอธิบายที่สร้างขึ้นโดยมีความน่าเชื่อถือสูง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835" y="1994982"/>
            <a:ext cx="1882123" cy="13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472" y="24132"/>
            <a:ext cx="9517057" cy="432048"/>
          </a:xfrm>
          <a:solidFill>
            <a:srgbClr val="FFFF00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th-TH" sz="2400" b="1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 10. อัตรา</a:t>
            </a:r>
            <a:r>
              <a:rPr lang="th-TH" sz="2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การเสียชีวิตจากการจมน้ำของเด็กอายุต่ำกว่า 15 ปี </a:t>
            </a:r>
            <a:r>
              <a:rPr lang="th-TH" sz="2400" b="1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ไม่</a:t>
            </a:r>
            <a:r>
              <a:rPr lang="th-TH" sz="2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เกิน 5 ต่อแสน</a:t>
            </a:r>
            <a:r>
              <a:rPr lang="th-TH" sz="2400" b="1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ประชากร</a:t>
            </a:r>
            <a:endParaRPr lang="th-TH" sz="24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37729"/>
              </p:ext>
            </p:extLst>
          </p:nvPr>
        </p:nvGraphicFramePr>
        <p:xfrm>
          <a:off x="0" y="4221088"/>
          <a:ext cx="9935570" cy="276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704"/>
                <a:gridCol w="2593866"/>
              </a:tblGrid>
              <a:tr h="30204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ผลงาน</a:t>
                      </a:r>
                      <a:endParaRPr lang="th-TH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ข้อเสนอแนะ</a:t>
                      </a:r>
                      <a:endParaRPr lang="th-TH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>
                    <a:solidFill>
                      <a:srgbClr val="92D050"/>
                    </a:solidFill>
                  </a:tcPr>
                </a:tc>
              </a:tr>
              <a:tr h="236986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ปี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60</a:t>
                      </a: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พบเสียชีวิต </a:t>
                      </a: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 </a:t>
                      </a: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คน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เป็นเด็กชายอายุ 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5-9 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ปี เหตุเกิดลงเล่นน้ำ แหล่งน้ำธรรมชาติ ( </a:t>
                      </a:r>
                      <a:r>
                        <a:rPr lang="th-TH" sz="17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มค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.และ</a:t>
                      </a:r>
                      <a:r>
                        <a:rPr lang="th-TH" sz="17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มี.ค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)</a:t>
                      </a:r>
                      <a:endParaRPr lang="th-TH" sz="1700" b="1" kern="1200" dirty="0" smtClean="0">
                        <a:solidFill>
                          <a:schemeClr val="dk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-มีการขับเคลื่อนงานป้องกันเด็กจมน้ำ ผ่านกลไก </a:t>
                      </a:r>
                      <a:r>
                        <a:rPr lang="th-TH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สสอ</a:t>
                      </a: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.ทุกแห่ง ตั้งแต่ปี </a:t>
                      </a: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58-60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ปี 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60 </a:t>
                      </a: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มีทีมผู้ก่อการดี สมัครขอรับการประเมินระดับทองแดง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17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ทีม ใน 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9 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อำเภอ (เป้า 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ทีม) และเตรียมยกระดับ</a:t>
                      </a:r>
                      <a:r>
                        <a:rPr lang="th-TH" sz="17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ที</a:t>
                      </a:r>
                      <a:r>
                        <a:rPr lang="th-TH" sz="17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มอบต</a:t>
                      </a:r>
                      <a:r>
                        <a:rPr lang="th-TH" sz="17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.โนนหมากมุ่น อ.โคกสูง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เพื่อพัฒนาสู่ระดับเงิน 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(โดยทีม </a:t>
                      </a:r>
                      <a:r>
                        <a:rPr lang="th-TH" sz="17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สคร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ช่วย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Coaching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)</a:t>
                      </a:r>
                      <a:endParaRPr lang="th-TH" sz="1700" b="1" kern="1200" dirty="0" smtClean="0">
                        <a:solidFill>
                          <a:schemeClr val="dk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พื้นที่เสี่ยง ปี 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59 (4 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อำเภอ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)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ได้แก่ อ.เมือง อรัญประเทศ เขาฉกรรจ์  วังน้ำเย็น </a:t>
                      </a:r>
                      <a:r>
                        <a:rPr lang="th-TH" sz="17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(</a:t>
                      </a:r>
                      <a:r>
                        <a:rPr lang="th-TH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โดยอ.อรัญประเทศ ได้</a:t>
                      </a:r>
                      <a:r>
                        <a:rPr lang="th-TH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ขยายการสร้างทีม</a:t>
                      </a:r>
                      <a:r>
                        <a:rPr lang="en-US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Merit</a:t>
                      </a:r>
                      <a:r>
                        <a:rPr lang="th-TH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ผลงาน </a:t>
                      </a:r>
                      <a:r>
                        <a:rPr lang="en-US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9 </a:t>
                      </a:r>
                      <a:r>
                        <a:rPr lang="th-TH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ทีมตำบล จาก </a:t>
                      </a:r>
                      <a:r>
                        <a:rPr lang="en-US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13 </a:t>
                      </a:r>
                      <a:r>
                        <a:rPr lang="th-TH" sz="17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ตำบล)</a:t>
                      </a:r>
                      <a:endParaRPr lang="en-US" sz="1700" b="1" kern="1200" dirty="0" smtClean="0">
                        <a:solidFill>
                          <a:srgbClr val="00206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-ที</a:t>
                      </a:r>
                      <a:r>
                        <a:rPr lang="th-TH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มอบต</a:t>
                      </a: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.โนนหมากมุ่น มีการระดมทุนทอดผ้าป่าซื้อสระชั่วคราว</a:t>
                      </a:r>
                      <a:r>
                        <a:rPr lang="en-US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 </a:t>
                      </a:r>
                      <a:r>
                        <a:rPr lang="th-TH" sz="17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สระ</a:t>
                      </a:r>
                      <a:r>
                        <a:rPr lang="th-TH" sz="1700" b="1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และดำเนินการอบรมว่ายน้ำในเด็ก</a:t>
                      </a:r>
                      <a:r>
                        <a:rPr lang="th-TH" sz="1700" b="1" kern="120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700" b="1" kern="1200" dirty="0" err="1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พท</a:t>
                      </a:r>
                      <a:r>
                        <a:rPr lang="th-TH" sz="1700" b="1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.เกิด</a:t>
                      </a:r>
                      <a:r>
                        <a:rPr lang="th-TH" sz="1800" b="1" kern="120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แรงกระตุ้น</a:t>
                      </a:r>
                      <a:r>
                        <a:rPr lang="th-TH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จูงใจในการมอบรางวัลทีมผู้ก่อการดี  </a:t>
                      </a:r>
                      <a:endParaRPr lang="th-TH" sz="1800" b="1" kern="1200" dirty="0" smtClean="0"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-จัดเวทีแลกเปลี่ยนเรียนรู้ การดำเนินงานป้องกันเด็กจมน้ำข้อเด่น ของแต่ละองค์ประกอบผู้ก่อการดี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(</a:t>
                      </a:r>
                      <a:r>
                        <a:rPr lang="en-US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Merit  Maker</a:t>
                      </a:r>
                      <a:r>
                        <a:rPr lang="th-TH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)</a:t>
                      </a:r>
                      <a:endParaRPr lang="en-US" sz="1600" b="1" dirty="0" smtClean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-ควรมีการ </a:t>
                      </a:r>
                      <a:r>
                        <a:rPr lang="en-US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M&amp;E </a:t>
                      </a:r>
                      <a:r>
                        <a:rPr lang="th-TH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โดยใช้ข้อมูลการ</a:t>
                      </a:r>
                      <a:r>
                        <a:rPr lang="th-TH" sz="1600" b="1" dirty="0" err="1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วิเคราะห์พท</a:t>
                      </a:r>
                      <a:r>
                        <a:rPr lang="th-TH" sz="1600" b="1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.เสี่ยง/อัตราการเสียชี</a:t>
                      </a:r>
                      <a:r>
                        <a:rPr lang="th-TH" sz="1600" b="1" dirty="0" err="1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วิค</a:t>
                      </a:r>
                      <a:r>
                        <a:rPr lang="th-TH" sz="1600" b="1" baseline="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กับมาตรการ </a:t>
                      </a:r>
                      <a:r>
                        <a:rPr lang="en-US" sz="1600" b="1" baseline="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Merit Maker</a:t>
                      </a:r>
                      <a:r>
                        <a:rPr lang="th-TH" sz="1600" b="1" baseline="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endParaRPr lang="th-TH" sz="1600" b="1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11" name="แผนภูมิ 10"/>
          <p:cNvGraphicFramePr/>
          <p:nvPr>
            <p:extLst>
              <p:ext uri="{D42A27DB-BD31-4B8C-83A1-F6EECF244321}">
                <p14:modId xmlns:p14="http://schemas.microsoft.com/office/powerpoint/2010/main" val="3005164095"/>
              </p:ext>
            </p:extLst>
          </p:nvPr>
        </p:nvGraphicFramePr>
        <p:xfrm>
          <a:off x="5031009" y="476672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1399" y="3815463"/>
            <a:ext cx="179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ที่มา</a:t>
            </a:r>
            <a:r>
              <a:rPr lang="en-US" sz="1400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</a:t>
            </a:r>
            <a:r>
              <a:rPr lang="th-TH" sz="1400" dirty="0" err="1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สนย.ณ</a:t>
            </a:r>
            <a:r>
              <a:rPr lang="th-TH" sz="1400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</a:t>
            </a:r>
            <a:r>
              <a:rPr lang="th-TH" sz="1400" dirty="0" err="1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พค</a:t>
            </a:r>
            <a:r>
              <a:rPr lang="th-TH" sz="1400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.</a:t>
            </a:r>
            <a:r>
              <a:rPr lang="en-US" sz="1400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60</a:t>
            </a:r>
            <a:endParaRPr lang="th-TH" sz="1400" dirty="0">
              <a:solidFill>
                <a:srgbClr val="FF000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4" name="วัตถ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801305"/>
              </p:ext>
            </p:extLst>
          </p:nvPr>
        </p:nvGraphicFramePr>
        <p:xfrm>
          <a:off x="38454" y="692696"/>
          <a:ext cx="4914546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r:id="rId5" imgW="4797968" imgH="2365453" progId="Excel.Chart.8">
                  <p:embed/>
                </p:oleObj>
              </mc:Choice>
              <mc:Fallback>
                <p:oleObj r:id="rId5" imgW="4797968" imgH="23654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4" y="692696"/>
                        <a:ext cx="4914546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/>
          <p:nvPr/>
        </p:nvSpPr>
        <p:spPr bwMode="auto">
          <a:xfrm>
            <a:off x="0" y="476672"/>
            <a:ext cx="3638865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600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เป้าหมายปี 60 และอัตราตาย (ต.ค.</a:t>
            </a:r>
            <a:r>
              <a:rPr lang="en-US" sz="1600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59-</a:t>
            </a:r>
            <a:r>
              <a:rPr lang="th-TH" sz="1600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มี.ค.</a:t>
            </a:r>
            <a:r>
              <a:rPr lang="en-US" sz="1600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60</a:t>
            </a:r>
            <a:r>
              <a:rPr lang="th-TH" sz="1600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7267"/>
              </p:ext>
            </p:extLst>
          </p:nvPr>
        </p:nvGraphicFramePr>
        <p:xfrm>
          <a:off x="38454" y="2979712"/>
          <a:ext cx="4914546" cy="109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42950"/>
                <a:gridCol w="495300"/>
                <a:gridCol w="412750"/>
                <a:gridCol w="495300"/>
                <a:gridCol w="412750"/>
                <a:gridCol w="495300"/>
                <a:gridCol w="495300"/>
                <a:gridCol w="495300"/>
                <a:gridCol w="412750"/>
                <a:gridCol w="45684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จว.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จบ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ฉช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ชบ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ตร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ปจ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รย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สป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สก</a:t>
                      </a:r>
                      <a:endParaRPr lang="th-TH" sz="12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เขต6</a:t>
                      </a:r>
                      <a:endParaRPr lang="th-TH" sz="105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</a:tr>
              <a:tr h="251520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เป้า</a:t>
                      </a:r>
                      <a:r>
                        <a:rPr lang="th-TH" sz="1200" b="0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</a:t>
                      </a:r>
                      <a:r>
                        <a:rPr lang="th-TH" sz="12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คน)</a:t>
                      </a: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57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</a:tr>
              <a:tr h="265385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จำนวนตาย</a:t>
                      </a: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24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</a:tr>
              <a:tr h="251520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อัตราตาย</a:t>
                      </a: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1.1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4.7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2.5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2.5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1.1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4.3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0.0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1.8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2.2</a:t>
                      </a:r>
                      <a:endParaRPr lang="th-TH" sz="105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9060" marR="99060" marT="41920" marB="41920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769" y="2924944"/>
            <a:ext cx="44717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7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014" y="50622"/>
            <a:ext cx="8034893" cy="476672"/>
          </a:xfr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11. อัตรา</a:t>
            </a:r>
            <a:r>
              <a:rPr lang="th-TH" sz="24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ตายจากอุบัติเหตุทางถนน ไม่เกิน 18 ต่อประชากรแสนคน</a:t>
            </a:r>
          </a:p>
        </p:txBody>
      </p:sp>
      <p:sp>
        <p:nvSpPr>
          <p:cNvPr id="14" name="Rectangle 10"/>
          <p:cNvSpPr/>
          <p:nvPr/>
        </p:nvSpPr>
        <p:spPr>
          <a:xfrm>
            <a:off x="8810005" y="3115708"/>
            <a:ext cx="4333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ที่มา </a:t>
            </a:r>
            <a:r>
              <a:rPr lang="en-US" sz="1200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 </a:t>
            </a:r>
            <a:r>
              <a:rPr lang="th-TH" sz="1200" dirty="0" err="1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สนย</a:t>
            </a:r>
            <a:r>
              <a:rPr lang="en-US" sz="1200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.</a:t>
            </a:r>
            <a:r>
              <a:rPr lang="en-US" sz="1400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 </a:t>
            </a:r>
            <a:endParaRPr lang="th-TH" sz="1400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4647" y="396534"/>
            <a:ext cx="5408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600" b="1" dirty="0" smtClean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lang="th-TH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อัตรา</a:t>
            </a:r>
            <a:r>
              <a:rPr lang="th-TH" sz="1400" b="1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การเสียชีวิตจากอุบัติเหตุทางถนน </a:t>
            </a:r>
            <a:r>
              <a:rPr lang="th-TH" sz="1600" b="1" dirty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จำแนกราย</a:t>
            </a:r>
            <a:r>
              <a:rPr lang="th-TH" sz="16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อำเภอ </a:t>
            </a:r>
            <a:r>
              <a:rPr lang="th-TH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ปี</a:t>
            </a:r>
            <a:r>
              <a:rPr lang="en-US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</a:t>
            </a:r>
            <a:r>
              <a:rPr lang="th-TH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59-</a:t>
            </a:r>
            <a:r>
              <a:rPr lang="en-US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2560 </a:t>
            </a:r>
            <a:r>
              <a:rPr lang="th-TH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</a:t>
            </a:r>
            <a:r>
              <a:rPr lang="th-TH" sz="1400" b="1" dirty="0" err="1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ไตรมาส</a:t>
            </a:r>
            <a:r>
              <a:rPr lang="en-US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</a:t>
            </a:r>
            <a:r>
              <a:rPr lang="th-TH" sz="14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)</a:t>
            </a:r>
            <a:endParaRPr lang="en-US" sz="1400" b="1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endParaRPr lang="th-TH" dirty="0"/>
          </a:p>
        </p:txBody>
      </p:sp>
      <p:graphicFrame>
        <p:nvGraphicFramePr>
          <p:cNvPr id="25" name="Content Placeholder 3" title="ปี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233330"/>
              </p:ext>
            </p:extLst>
          </p:nvPr>
        </p:nvGraphicFramePr>
        <p:xfrm>
          <a:off x="271670" y="827421"/>
          <a:ext cx="8713304" cy="315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91898"/>
              </p:ext>
            </p:extLst>
          </p:nvPr>
        </p:nvGraphicFramePr>
        <p:xfrm>
          <a:off x="15346" y="3437293"/>
          <a:ext cx="9935571" cy="342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838"/>
                <a:gridCol w="3341733"/>
              </a:tblGrid>
              <a:tr h="46322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ผลงาน</a:t>
                      </a:r>
                      <a:endParaRPr lang="th-TH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โอกาสในการพัฒนา</a:t>
                      </a:r>
                      <a:endParaRPr lang="th-TH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9060" marR="9906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7487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-จังหวัดมีการวิเคราะห์อำเภอเสี่ยง จุดเสี่ยงทุกปี และนำเสนอจุดเสี่ยง ให้กับหน.หน่วยราชการ โดย นพ.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สสจ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 ในเวทีประชุม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ของจ.ส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ระแก้ว ทุกเดือน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 ปี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60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พบ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อำเภอเสี่ยง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คือ อ.วัฒนานคร 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ราย(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32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ต่อ</a:t>
                      </a:r>
                      <a:r>
                        <a:rPr lang="th-TH" sz="1600" kern="1200" dirty="0" err="1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แสนป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ชก) อ.ตาพระยา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11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ราย(1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9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8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ต่อแสน</a:t>
                      </a:r>
                      <a:r>
                        <a:rPr lang="th-TH" sz="1600" kern="1200" dirty="0" err="1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ปชก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.) อ.วังสมบูรณ์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7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ราย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(19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ต่อแสน</a:t>
                      </a:r>
                      <a:r>
                        <a:rPr lang="th-TH" sz="1600" kern="1200" dirty="0" err="1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ปชก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.)  ปัจจัยเสี่ยง 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พบว่า ถนนชนบทเสียชีวิตมากที่สุด ร้อยละ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61.9 (26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ราย) เป็นจักรยานยนต์เกิดเหตุมากที่สุด ร้อยละ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59.5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สวมหมวกนิรภัยเพียง ร้อยละ 4.76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(2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ราย)  และดื่มเครื่องดื่มแอลกอฮอล์ ร้อยละ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7.14 (3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ราย)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-มีกลไกการตั้งด่านชุมชนทุกอำเภอ  </a:t>
                      </a:r>
                      <a:r>
                        <a:rPr lang="th-TH" sz="1600" b="0" kern="1200" dirty="0" smtClean="0">
                          <a:solidFill>
                            <a:srgbClr val="4B08D2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มี</a:t>
                      </a:r>
                      <a:r>
                        <a:rPr lang="th-TH" sz="1600" b="0" kern="1200" dirty="0" err="1" smtClean="0">
                          <a:solidFill>
                            <a:srgbClr val="4B08D2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บูรณา</a:t>
                      </a:r>
                      <a:r>
                        <a:rPr lang="th-TH" sz="1600" b="0" kern="1200" dirty="0" smtClean="0">
                          <a:solidFill>
                            <a:srgbClr val="4B08D2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การข้อมูลการตาย 3 ฐาน (ตำรวจ บริษัทกลาง </a:t>
                      </a:r>
                      <a:r>
                        <a:rPr lang="th-TH" sz="1600" b="0" kern="1200" dirty="0" err="1" smtClean="0">
                          <a:solidFill>
                            <a:srgbClr val="4B08D2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สธ</a:t>
                      </a:r>
                      <a:r>
                        <a:rPr lang="th-TH" sz="1600" b="0" kern="1200" dirty="0" smtClean="0">
                          <a:solidFill>
                            <a:srgbClr val="4B08D2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.) และ</a:t>
                      </a:r>
                      <a:r>
                        <a:rPr lang="th-TH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นำเสนอข้อมูลจุดเสี่ยง ที่เกิดอุบัติเหตุบ่อยครั้ง</a:t>
                      </a:r>
                      <a:endParaRPr lang="th-TH" sz="1600" b="0" u="none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th-TH" sz="1600" b="0" dirty="0" smtClean="0">
                          <a:solidFill>
                            <a:srgbClr val="4B08D2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600" b="0" dirty="0" err="1" smtClean="0">
                          <a:solidFill>
                            <a:srgbClr val="4B08D2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บูรณา</a:t>
                      </a:r>
                      <a:r>
                        <a:rPr lang="th-TH" sz="1600" b="0" dirty="0" smtClean="0">
                          <a:solidFill>
                            <a:srgbClr val="4B08D2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การ</a:t>
                      </a:r>
                      <a:r>
                        <a:rPr lang="th-TH" sz="1600" b="0" kern="1200" dirty="0" smtClean="0">
                          <a:solidFill>
                            <a:srgbClr val="4B08D2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ผ่านระบบสุขภาพอำเภอ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(DHS-RTI)</a:t>
                      </a:r>
                      <a:r>
                        <a:rPr lang="th-TH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มี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 </a:t>
                      </a:r>
                      <a:r>
                        <a:rPr lang="th-TH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อำเภอ คือ อรัญประเทศ  วัฒนานคร และ</a:t>
                      </a:r>
                      <a:r>
                        <a:rPr lang="th-TH" sz="1600" b="0" baseline="0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บูรณา</a:t>
                      </a:r>
                      <a:r>
                        <a:rPr lang="th-TH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การงาน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DHS-RTI </a:t>
                      </a:r>
                      <a:r>
                        <a:rPr lang="th-TH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กับ รพ.สต.ติดดาว (รอผลการประเมิน)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th-TH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-มีคณะกก.จัดทำ รวบรวม วิเคราะห์ข้อมูล เพื่อกำหนดจุดเสี่ยง ชี้เป้า และวางแผนแก้ไขปัญหา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ควรมีการอบรมทีมสอบสวน เพื่อนำข้อมูลการสอบสวน การเกิดอุบัติเหตุ เสียชีวิต มาวิเคราะห์ และคืนข้อมูลให้กับ หน.ส่วนราชการ เพื่อนำสู่การแก้ไข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h-TH" sz="800" b="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-นำเสนอข้อมูล ผลการดำเนินงาน ข้อมูลแก้ไขปัญหาจุดเสี่ยง ของแต่ละหน่วยงาน นอกเหนือจากข้อมูลสถานการณ์ ในการติดตามผล</a:t>
                      </a:r>
                      <a:r>
                        <a:rPr lang="th-TH" sz="1600" b="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และหาวิธีแก้ไขอย่างต่อเนื่อง รวมถึงประเมินผลการดำเนินงาน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h-TH" sz="800" b="0" baseline="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-ควรมีการประเมินผล เพื่อนำมาหารูปแบบหรือมาตรการที่ดีในการแก้ไขปัญหา (พัฒนารูปแบบ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 </a:t>
                      </a:r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อำเภอ)ก่อน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16</a:t>
            </a:fld>
            <a:endParaRPr lang="th-TH"/>
          </a:p>
        </p:txBody>
      </p:sp>
      <p:sp>
        <p:nvSpPr>
          <p:cNvPr id="4" name="Oval 3"/>
          <p:cNvSpPr/>
          <p:nvPr/>
        </p:nvSpPr>
        <p:spPr>
          <a:xfrm>
            <a:off x="7818783" y="1497496"/>
            <a:ext cx="516835" cy="1618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2" y="764704"/>
            <a:ext cx="970109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ตัวชี้วัดเดิม </a:t>
            </a:r>
          </a:p>
          <a:p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อัตราผู้ป่วยความดันโลหิตสูงรายใหม่ ลดลงร้อยละ </a:t>
            </a:r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2.5 /- </a:t>
            </a:r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อัตราผู้ป่วยเบาหวานรายใหม่ ลดลงร้อยละ </a:t>
            </a:r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5</a:t>
            </a:r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2" y="1926675"/>
            <a:ext cx="970109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ตัวชี้วัดใหม่ </a:t>
            </a:r>
            <a:r>
              <a:rPr lang="th-TH" sz="2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(รอบ</a:t>
            </a:r>
            <a:r>
              <a:rPr lang="en-US" sz="2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6 </a:t>
            </a:r>
            <a:r>
              <a:rPr lang="th-TH" sz="2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เดือนหลัง)</a:t>
            </a:r>
            <a:endParaRPr lang="en-US" sz="2400" b="1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en-US" sz="24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 -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อัตราผู้ป่วยเบาหวานรายใหม่  </a:t>
            </a:r>
            <a:r>
              <a:rPr lang="th-TH" b="1" u="sng" dirty="0" smtClean="0">
                <a:solidFill>
                  <a:srgbClr val="2C0BA5"/>
                </a:solidFill>
                <a:latin typeface="JasmineUPC" pitchFamily="18" charset="-34"/>
                <a:cs typeface="JasmineUPC" pitchFamily="18" charset="-34"/>
              </a:rPr>
              <a:t>จากกลุ่มเสี่ยงเบาหวาน  </a:t>
            </a:r>
            <a:r>
              <a:rPr lang="th-TH" sz="2400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ไม่เ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กิน 2.40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62239"/>
              </p:ext>
            </p:extLst>
          </p:nvPr>
        </p:nvGraphicFramePr>
        <p:xfrm>
          <a:off x="246978" y="4053249"/>
          <a:ext cx="946455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81"/>
                <a:gridCol w="3262310"/>
                <a:gridCol w="3260349"/>
                <a:gridCol w="213981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รอบ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3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เดือน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รอบ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เดือน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รอบ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9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เดือน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รอบ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12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เดือน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อัตราประชากรกลุ่มเสี่ยงเบาหวานในพื้นที่รับผิดชอบของปี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 2559 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ได้รับการตรวจน้ำตาลซ้ำและให้คำแนะนำเพื่อการปรับเปลี่ยนพฤติกรรม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มากกว่าหรือเท่ากับ ร้อยละ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80</a:t>
                      </a:r>
                      <a:endParaRPr lang="th-TH" sz="2000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อัตราประชากรกลุ่มเสี่ยงเบาหวานในพื้นที่รับผิดชอบของปี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2559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ได้รับการตรวจน้ำตาลซ้ำและให้คำแนะนำเพื่อการปรับเปลี่ยนพฤติกรรม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มากกว่าหรือเท่ากับ ร้อยละ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90</a:t>
                      </a:r>
                      <a:endParaRPr lang="th-TH" sz="2000" dirty="0" smtClean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อัตราผู้ป่วยเบาหวานรายใหม่จากกลุ่มเสี่ยงเบาหวาน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ไม่เกิน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2.40</a:t>
                      </a:r>
                      <a:endParaRPr lang="th-TH" sz="2000" baseline="0" dirty="0" smtClean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(ใช้ข้อมูล ณ </a:t>
                      </a:r>
                      <a:r>
                        <a:rPr lang="en-US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31 </a:t>
                      </a:r>
                      <a:r>
                        <a:rPr lang="th-TH" sz="2000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สค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r>
                        <a:rPr lang="en-US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60)</a:t>
                      </a:r>
                      <a:endParaRPr lang="th-TH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67895" y="1595701"/>
            <a:ext cx="858095" cy="3309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5-Point Star 2"/>
          <p:cNvSpPr/>
          <p:nvPr/>
        </p:nvSpPr>
        <p:spPr>
          <a:xfrm>
            <a:off x="563855" y="6426914"/>
            <a:ext cx="481554" cy="4088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213522" y="6369729"/>
            <a:ext cx="7566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นำ  </a:t>
            </a:r>
            <a:r>
              <a:rPr lang="en-US" b="1" dirty="0">
                <a:latin typeface="JasmineUPC" pitchFamily="18" charset="-34"/>
                <a:cs typeface="JasmineUPC" pitchFamily="18" charset="-34"/>
              </a:rPr>
              <a:t>Risk Group 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เข้าสู่การปรับเปลี่ยนพฤติกรรม</a:t>
            </a:r>
            <a:endParaRPr lang="th-TH" sz="11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35627" y="116632"/>
            <a:ext cx="9774902" cy="562074"/>
          </a:xfrm>
          <a:prstGeom prst="rect">
            <a:avLst/>
          </a:prstGeom>
          <a:solidFill>
            <a:srgbClr val="0070C0"/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atin typeface="JasmineUPC" pitchFamily="18" charset="-34"/>
                <a:cs typeface="JasmineUPC" pitchFamily="18" charset="-34"/>
              </a:rPr>
              <a:t>12. </a:t>
            </a:r>
            <a:r>
              <a:rPr lang="th-TH" sz="3000" b="1" dirty="0" smtClean="0">
                <a:latin typeface="JasmineUPC" pitchFamily="18" charset="-34"/>
                <a:cs typeface="JasmineUPC" pitchFamily="18" charset="-34"/>
              </a:rPr>
              <a:t>อัตราผู้ป่วยเบาหวานรายใหม่จากกลุ่มเสี่ยงเบาหวาน  ไม่เกิน 2.40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00536"/>
              </p:ext>
            </p:extLst>
          </p:nvPr>
        </p:nvGraphicFramePr>
        <p:xfrm>
          <a:off x="106683" y="2840967"/>
          <a:ext cx="9701100" cy="79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0220"/>
                <a:gridCol w="1940220"/>
                <a:gridCol w="1940220"/>
                <a:gridCol w="1940220"/>
                <a:gridCol w="1940220"/>
              </a:tblGrid>
              <a:tr h="3682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ปี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2560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ปี 256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ปี 256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2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ปี 256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endParaRPr lang="th-TH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ปี 256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ไม่เกิน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2.40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ไม่เกิน 2.40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ไม่เกิน 2.40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ไม่เกิน 2.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28</a:t>
                      </a:r>
                      <a:endParaRPr lang="th-TH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ไม่เกิน 2.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16</a:t>
                      </a:r>
                      <a:endParaRPr lang="th-TH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1819" y="3573016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Quick Win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9" y="3429000"/>
            <a:ext cx="9838814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83874548"/>
              </p:ext>
            </p:extLst>
          </p:nvPr>
        </p:nvGraphicFramePr>
        <p:xfrm>
          <a:off x="42694" y="1052736"/>
          <a:ext cx="826326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647890"/>
              </p:ext>
            </p:extLst>
          </p:nvPr>
        </p:nvGraphicFramePr>
        <p:xfrm>
          <a:off x="374231" y="3844866"/>
          <a:ext cx="8245177" cy="278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5589" y="754144"/>
            <a:ext cx="803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ร้อย</a:t>
            </a:r>
            <a:r>
              <a:rPr lang="th-TH" sz="2000" b="1" dirty="0">
                <a:latin typeface="JasmineUPC" pitchFamily="18" charset="-34"/>
                <a:cs typeface="JasmineUPC" pitchFamily="18" charset="-34"/>
              </a:rPr>
              <a:t>ละของประชาชน อายุ 35 ปีขึ้นไปได้รับการ</a:t>
            </a:r>
            <a:r>
              <a:rPr lang="th-TH" sz="2000" b="1" u="sng" dirty="0">
                <a:latin typeface="JasmineUPC" pitchFamily="18" charset="-34"/>
                <a:cs typeface="JasmineUPC" pitchFamily="18" charset="-34"/>
              </a:rPr>
              <a:t>คัดกรอง</a:t>
            </a:r>
            <a:r>
              <a:rPr lang="th-TH" sz="2000" b="1" u="sng" dirty="0" smtClean="0">
                <a:latin typeface="JasmineUPC" pitchFamily="18" charset="-34"/>
                <a:cs typeface="JasmineUPC" pitchFamily="18" charset="-34"/>
              </a:rPr>
              <a:t>โรคเบาหวาน รายเขตสุขภาพ</a:t>
            </a:r>
            <a:endParaRPr lang="th-TH" sz="2000" b="1" u="sng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676" y="3429000"/>
            <a:ext cx="803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ร้อย</a:t>
            </a:r>
            <a:r>
              <a:rPr lang="th-TH" sz="2000" b="1" dirty="0">
                <a:latin typeface="JasmineUPC" pitchFamily="18" charset="-34"/>
                <a:cs typeface="JasmineUPC" pitchFamily="18" charset="-34"/>
              </a:rPr>
              <a:t>ละของประชาชน อายุ 35 ปีขึ้นไปได้รับการคัดกรอง</a:t>
            </a:r>
            <a:r>
              <a:rPr lang="th-TH" sz="2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โรคเบาหวาน จ.สระแก้ว</a:t>
            </a:r>
            <a:endParaRPr lang="th-TH" sz="20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4596" y="2782670"/>
            <a:ext cx="147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ที่มา 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ระบบ 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HDC</a:t>
            </a:r>
          </a:p>
          <a:p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ณ 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พ.ค.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60</a:t>
            </a:r>
            <a:endParaRPr lang="th-TH" sz="18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055" y="4077072"/>
            <a:ext cx="1408395" cy="15081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เป้าหมายไตร </a:t>
            </a:r>
            <a:r>
              <a:rPr lang="en-US" sz="1800" b="1" dirty="0" smtClean="0">
                <a:latin typeface="JasmineUPC" pitchFamily="18" charset="-34"/>
                <a:cs typeface="JasmineUPC" pitchFamily="18" charset="-34"/>
              </a:rPr>
              <a:t>2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800" dirty="0">
                <a:latin typeface="JasmineUPC" pitchFamily="18" charset="-34"/>
                <a:cs typeface="JasmineUPC" pitchFamily="18" charset="-34"/>
              </a:rPr>
              <a:t>มากกว่า 80</a:t>
            </a:r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%)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ผลคัดกรอง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จ.สระแก้ว</a:t>
            </a:r>
          </a:p>
          <a:p>
            <a:r>
              <a:rPr lang="en-US" sz="2000" b="1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= 86.5%</a:t>
            </a:r>
            <a:endParaRPr lang="th-TH" sz="3200" dirty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960" y="1154255"/>
            <a:ext cx="153285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เป้าหมายไตร </a:t>
            </a:r>
            <a:r>
              <a:rPr lang="en-US" sz="1800" b="1" dirty="0" smtClean="0">
                <a:latin typeface="JasmineUPC" pitchFamily="18" charset="-34"/>
                <a:cs typeface="JasmineUPC" pitchFamily="18" charset="-34"/>
              </a:rPr>
              <a:t>2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800" dirty="0">
                <a:latin typeface="JasmineUPC" pitchFamily="18" charset="-34"/>
                <a:cs typeface="JasmineUPC" pitchFamily="18" charset="-34"/>
              </a:rPr>
              <a:t>มากกว่า 80</a:t>
            </a:r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%)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ผลคัดกรอง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เขต </a:t>
            </a:r>
            <a:r>
              <a:rPr lang="en-US" sz="1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6</a:t>
            </a:r>
            <a:r>
              <a:rPr lang="en-US" sz="1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=78.56</a:t>
            </a:r>
            <a:r>
              <a:rPr lang="en-US" sz="1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%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4515" y="1556792"/>
            <a:ext cx="75668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90868" y="6409111"/>
            <a:ext cx="194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ที่มา 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: HDC </a:t>
            </a:r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ณ 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1800" dirty="0" smtClean="0">
                <a:latin typeface="JasmineUPC" pitchFamily="18" charset="-34"/>
                <a:cs typeface="JasmineUPC" pitchFamily="18" charset="-34"/>
              </a:rPr>
              <a:t>พ.ค.</a:t>
            </a:r>
            <a:r>
              <a:rPr lang="en-US" sz="1800" dirty="0" smtClean="0">
                <a:latin typeface="JasmineUPC" pitchFamily="18" charset="-34"/>
                <a:cs typeface="JasmineUPC" pitchFamily="18" charset="-34"/>
              </a:rPr>
              <a:t>60</a:t>
            </a:r>
            <a:endParaRPr lang="th-TH" sz="1800" dirty="0"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49615" y="4365104"/>
            <a:ext cx="75668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35627" y="116632"/>
            <a:ext cx="9774902" cy="562074"/>
          </a:xfrm>
          <a:prstGeom prst="rect">
            <a:avLst/>
          </a:prstGeom>
          <a:solidFill>
            <a:srgbClr val="0070C0"/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atin typeface="JasmineUPC" pitchFamily="18" charset="-34"/>
                <a:cs typeface="JasmineUPC" pitchFamily="18" charset="-34"/>
              </a:rPr>
              <a:t>12. </a:t>
            </a:r>
            <a:r>
              <a:rPr lang="th-TH" sz="3000" b="1" dirty="0" smtClean="0">
                <a:latin typeface="JasmineUPC" pitchFamily="18" charset="-34"/>
                <a:cs typeface="JasmineUPC" pitchFamily="18" charset="-34"/>
              </a:rPr>
              <a:t>อัตราผู้ป่วยเบาหวานรายใหม่จากกลุ่มเสี่ยงเบาหวาน  ไม่เกิน 2.40</a:t>
            </a:r>
          </a:p>
        </p:txBody>
      </p:sp>
    </p:spTree>
    <p:extLst>
      <p:ext uri="{BB962C8B-B14F-4D97-AF65-F5344CB8AC3E}">
        <p14:creationId xmlns:p14="http://schemas.microsoft.com/office/powerpoint/2010/main" val="18784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38916"/>
            <a:ext cx="9906000" cy="311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0" y="176824"/>
            <a:ext cx="1741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Quick Win</a:t>
            </a:r>
            <a:endParaRPr lang="th-TH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719599"/>
              </p:ext>
            </p:extLst>
          </p:nvPr>
        </p:nvGraphicFramePr>
        <p:xfrm>
          <a:off x="338721" y="951112"/>
          <a:ext cx="8447618" cy="278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42649549"/>
              </p:ext>
            </p:extLst>
          </p:nvPr>
        </p:nvGraphicFramePr>
        <p:xfrm>
          <a:off x="194046" y="4126742"/>
          <a:ext cx="9580856" cy="273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94045" y="3738916"/>
            <a:ext cx="873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เปรียบเทียบอัตราผู้ป่วย</a:t>
            </a:r>
            <a:r>
              <a:rPr lang="th-TH" sz="2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เบาหวานรายใหม่</a:t>
            </a:r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จากกลุ่มเสี่ยงของ  ปี 255</a:t>
            </a:r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8</a:t>
            </a:r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 และ ปี </a:t>
            </a:r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2559 </a:t>
            </a:r>
            <a:r>
              <a:rPr lang="th-TH" sz="2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สู่รายใหม่</a:t>
            </a:r>
            <a:endParaRPr lang="th-TH" sz="20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9550" y="264135"/>
            <a:ext cx="8034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JasmineUPC" pitchFamily="18" charset="-34"/>
                <a:cs typeface="JasmineUPC" pitchFamily="18" charset="-34"/>
              </a:rPr>
              <a:t>อัตราประชากรกลุ่มเสี่ยงเบาหวานในพื้นที่รับผิดชอบของ</a:t>
            </a:r>
            <a:r>
              <a:rPr lang="th-TH" sz="2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ปี</a:t>
            </a:r>
            <a:r>
              <a:rPr lang="en-US" sz="2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2559 </a:t>
            </a:r>
            <a:r>
              <a:rPr lang="th-TH" sz="2000" dirty="0">
                <a:latin typeface="JasmineUPC" pitchFamily="18" charset="-34"/>
                <a:cs typeface="JasmineUPC" pitchFamily="18" charset="-34"/>
              </a:rPr>
              <a:t>ได้รับการ</a:t>
            </a:r>
            <a:r>
              <a:rPr lang="th-TH" sz="2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ตรวจน้ำตาลซ้ำ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8546" y="1553770"/>
            <a:ext cx="113635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เป้าไตร </a:t>
            </a:r>
            <a:r>
              <a:rPr lang="en-US" sz="1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algn="ctr"/>
            <a:r>
              <a:rPr lang="th-TH" sz="1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2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7052" y="2165314"/>
            <a:ext cx="147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ที่มา </a:t>
            </a:r>
            <a:r>
              <a:rPr lang="en-US" sz="1600" b="1" dirty="0" smtClean="0"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ระบบ </a:t>
            </a:r>
            <a:r>
              <a:rPr lang="en-US" sz="1600" b="1" dirty="0" smtClean="0">
                <a:latin typeface="JasmineUPC" pitchFamily="18" charset="-34"/>
                <a:cs typeface="JasmineUPC" pitchFamily="18" charset="-34"/>
              </a:rPr>
              <a:t>HDC</a:t>
            </a:r>
          </a:p>
          <a:p>
            <a:r>
              <a:rPr lang="th-TH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ณ </a:t>
            </a:r>
            <a:r>
              <a:rPr lang="en-US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พ.ค.</a:t>
            </a:r>
            <a:r>
              <a:rPr lang="en-US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60</a:t>
            </a:r>
            <a:endParaRPr lang="th-TH" sz="1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3625" y="6519446"/>
            <a:ext cx="271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ที่มา </a:t>
            </a:r>
            <a:r>
              <a:rPr lang="en-US" sz="1600" b="1" dirty="0" smtClean="0"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1600" b="1" dirty="0" smtClean="0">
                <a:latin typeface="JasmineUPC" pitchFamily="18" charset="-34"/>
                <a:cs typeface="JasmineUPC" pitchFamily="18" charset="-34"/>
              </a:rPr>
              <a:t>HDC</a:t>
            </a:r>
            <a:r>
              <a:rPr lang="th-TH" sz="1600" b="1" dirty="0" smtClean="0">
                <a:latin typeface="JasmineUPC" pitchFamily="18" charset="-34"/>
                <a:cs typeface="JasmineUPC" pitchFamily="18" charset="-34"/>
              </a:rPr>
              <a:t>ณ </a:t>
            </a:r>
            <a:r>
              <a:rPr lang="en-US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พ.ค.</a:t>
            </a:r>
            <a:r>
              <a:rPr lang="en-US" sz="1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60</a:t>
            </a:r>
            <a:endParaRPr lang="th-TH" sz="1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8546" y="951112"/>
            <a:ext cx="11363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เป้าไตร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18231" y="4932608"/>
            <a:ext cx="631065" cy="1586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8287071" y="4932608"/>
            <a:ext cx="631065" cy="1586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6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668" y="77007"/>
            <a:ext cx="917384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คณะที่ 1 การส่งเสริม สุขภาพ ป้องกันโรคฯ </a:t>
            </a:r>
            <a:endParaRPr lang="th-TH" sz="2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70" y="754346"/>
            <a:ext cx="2509516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อัตราส่วน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การตายมารดา </a:t>
            </a:r>
          </a:p>
          <a:p>
            <a:endParaRPr lang="th-TH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เด็ก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อายุ 0-5 ปี มีพัฒนาการสมวัย </a:t>
            </a:r>
          </a:p>
          <a:p>
            <a:endParaRPr lang="th-TH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ร้อยละของเด็กอายุ 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0 – 5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สูงดีสมส่วนและส่วนสูงเฉลี่ยที่อายุ 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เด็กวัยเรียนสูงดีสมส่วน</a:t>
            </a:r>
          </a:p>
          <a:p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เด็ก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กลุ่มอายุ 0-12 ปีฟันดีไม่มีผุ (</a:t>
            </a:r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cavity free)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อัตราการคลอดมีชีพในหญิงอายุ 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15 –19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 </a:t>
            </a:r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Long Term Care 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5433" y="757634"/>
            <a:ext cx="2485220" cy="4708981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 80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ของจังหวัด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มีศูนย์ปฏิบัติการภาวะฉุกเฉิน (</a:t>
            </a:r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EOC) 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และทีมตระหนักรู้สถานการณ์ (</a:t>
            </a:r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SAT) 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ที่สามารถปฏิบัติงานได้จริง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9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อัตรา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ความสำเร็จ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การรักษาผู้ป่วยวัณโรคราย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ใหม่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0.อัตรา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การเสียชีวิตจาก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</a:p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จมน้ำของเด็กอายุต่ำกว่า 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15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11.อัตรา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การเสียชีวิตจากการบาดเจ็บทางถนน </a:t>
            </a:r>
          </a:p>
          <a:p>
            <a:endParaRPr lang="en-US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12.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อัตราผู้ป่วยความดันโลหิตสูงและ/หรือเบาหวานรายใหม่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1094" y="722684"/>
            <a:ext cx="2674114" cy="5016758"/>
          </a:xfrm>
          <a:prstGeom prst="rect">
            <a:avLst/>
          </a:prstGeom>
          <a:solidFill>
            <a:srgbClr val="FFCCFF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ร้อยละของผลิตภัณฑ์อาหารสดและอาหารแปรรูปมีความปลอดภัย </a:t>
            </a:r>
          </a:p>
          <a:p>
            <a:endParaRPr lang="th-TH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ร้อยละของ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ผู้ป่วย</a:t>
            </a:r>
            <a:r>
              <a:rPr lang="th-TH" sz="2000" dirty="0" err="1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ยา</a:t>
            </a:r>
            <a:r>
              <a:rPr lang="th-TH" sz="2000" dirty="0" err="1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เสพติด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ที่หยุดเสพต่อเนื่อง 3 เดือน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หลังจำหน่าย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จากกา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รบำบัดรักษา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ตาม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เกณฑ์กำหนด</a:t>
            </a:r>
          </a:p>
          <a:p>
            <a:endParaRPr lang="en-US" sz="20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15. 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ร้อยละของผลิตภัณฑ์สุขภาพที่ได้รับการตรวจสอบได้มาตรฐานตามเกณฑ์ที่กำหนด 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ร้อยละของสถานพยาบาลและสถานประกอบการเพื่อสุขภาพได้รับการตรวจสอบมาตรฐานตามเกณฑ์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ที่กำหนด 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6736" y="3156775"/>
            <a:ext cx="1479227" cy="2246769"/>
          </a:xfrm>
          <a:prstGeom prst="rect">
            <a:avLst/>
          </a:prstGeom>
          <a:solidFill>
            <a:srgbClr val="66FF6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15.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</a:t>
            </a:r>
            <a:r>
              <a:rPr lang="th-TH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ของรพ. ที่</a:t>
            </a:r>
            <a:r>
              <a:rPr lang="th-TH" sz="2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พัฒนาอนามัยสิ่งแวดล้อมได้ตามเกณฑ์ </a:t>
            </a:r>
            <a:r>
              <a:rPr lang="en-US" sz="2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GREEN &amp; CLEAN Hospital</a:t>
            </a:r>
            <a:endParaRPr lang="th-TH" sz="20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27083" y="5594683"/>
            <a:ext cx="2084459" cy="709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แผนงาน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 </a:t>
            </a:r>
            <a:r>
              <a:rPr lang="en-US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endParaRPr lang="th-TH" sz="20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2628"/>
            <a:ext cx="251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พัฒนาคุณภาพชีวิตทุกกลุ่มวัย</a:t>
            </a:r>
            <a:endParaRPr lang="th-TH" sz="1800" b="1" dirty="0">
              <a:solidFill>
                <a:srgbClr val="0000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984674" y="5564390"/>
            <a:ext cx="1857375" cy="709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แผนงานที่ </a:t>
            </a:r>
            <a:r>
              <a:rPr lang="en-US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endParaRPr lang="th-TH" sz="20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8601" y="6437634"/>
            <a:ext cx="283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ป้องกัน ควบคุมโรค และภัยสุขภาพ</a:t>
            </a:r>
            <a:endParaRPr lang="th-TH" sz="1800" b="1" dirty="0">
              <a:solidFill>
                <a:srgbClr val="0000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713689" y="5727686"/>
            <a:ext cx="1857375" cy="709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แผนงานที่ </a:t>
            </a:r>
            <a:r>
              <a:rPr lang="en-US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</a:t>
            </a:r>
            <a:endParaRPr lang="th-TH" sz="20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3673" y="6461890"/>
            <a:ext cx="220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ลดปัจจัยเสี่ยงด้านสุขภาพ</a:t>
            </a:r>
            <a:endParaRPr lang="th-TH" sz="1800" b="1" dirty="0">
              <a:solidFill>
                <a:srgbClr val="0000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118775" y="5739442"/>
            <a:ext cx="1857375" cy="709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แผนงานที่ </a:t>
            </a:r>
            <a:r>
              <a:rPr lang="en-US" sz="2000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</a:t>
            </a:r>
            <a:endParaRPr lang="th-TH" sz="20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8315" y="6416009"/>
            <a:ext cx="21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บริหารจัดการสิ่งแวดล้อม</a:t>
            </a:r>
            <a:endParaRPr lang="th-TH" sz="1800" b="1" dirty="0">
              <a:solidFill>
                <a:srgbClr val="0000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78996" y="1170558"/>
            <a:ext cx="1459017" cy="10562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17 KPIs</a:t>
            </a:r>
            <a:endParaRPr lang="th-TH" sz="2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8440963" y="2410539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9896" y="2372033"/>
            <a:ext cx="7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= PA </a:t>
            </a:r>
            <a:endParaRPr lang="th-TH" sz="2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22164" y="1698706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920299" y="2833698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1499074" y="4751418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1551815" y="4117229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4532276" y="2602865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4960880" y="4751417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4222503" y="4116343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6640818" y="2830916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6331045" y="1372847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9462508" y="3201170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6955823" y="3978693"/>
            <a:ext cx="309773" cy="3258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47495"/>
              </p:ext>
            </p:extLst>
          </p:nvPr>
        </p:nvGraphicFramePr>
        <p:xfrm>
          <a:off x="49427" y="792429"/>
          <a:ext cx="9673074" cy="576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4199"/>
                <a:gridCol w="3042338"/>
                <a:gridCol w="1567218"/>
                <a:gridCol w="3269319"/>
              </a:tblGrid>
              <a:tr h="653984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JasmineUPC" pitchFamily="18" charset="-34"/>
                          <a:cs typeface="JasmineUPC" pitchFamily="18" charset="-34"/>
                        </a:rPr>
                        <a:t>บุคคล</a:t>
                      </a:r>
                      <a:endParaRPr lang="th-TH" sz="2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JasmineUPC" pitchFamily="18" charset="-34"/>
                          <a:cs typeface="JasmineUPC" pitchFamily="18" charset="-34"/>
                        </a:rPr>
                        <a:t>ชุมชน</a:t>
                      </a:r>
                      <a:endParaRPr lang="th-TH" sz="2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JasmineUPC" pitchFamily="18" charset="-34"/>
                          <a:cs typeface="JasmineUPC" pitchFamily="18" charset="-34"/>
                        </a:rPr>
                        <a:t>สถานประกอบการ</a:t>
                      </a:r>
                      <a:endParaRPr lang="th-TH" sz="2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JasmineUPC" pitchFamily="18" charset="-34"/>
                          <a:cs typeface="JasmineUPC" pitchFamily="18" charset="-34"/>
                        </a:rPr>
                        <a:t>สถานบริการ</a:t>
                      </a:r>
                      <a:endParaRPr lang="th-TH" sz="2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00B050"/>
                    </a:solidFill>
                  </a:tcPr>
                </a:tc>
              </a:tr>
              <a:tr h="294552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1)  ลงทะเบียนกลุ่มเสี่ยง   คัดกรองกลุ่มเสี่ยง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แต่ละด้าน   </a:t>
                      </a:r>
                    </a:p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2)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นัด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F/U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เจาะ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DTX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ทุก 6 เดือน ให้คำแนะนำใน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ปรับเปลี่ยน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พฤติกรรม 3 อ 2ส 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1). </a:t>
                      </a:r>
                      <a:r>
                        <a:rPr lang="th-TH" sz="2000" dirty="0" err="1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บูรณา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การ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ดำเนินงานกับหมู่บ้าน 4 ดี /ระบบสุขภาพอำเภอ/ </a:t>
                      </a:r>
                      <a:r>
                        <a:rPr lang="th-TH" sz="2000" dirty="0" err="1" smtClean="0">
                          <a:latin typeface="JasmineUPC" pitchFamily="18" charset="-34"/>
                          <a:cs typeface="JasmineUPC" pitchFamily="18" charset="-34"/>
                        </a:rPr>
                        <a:t>คป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สอ.ติดดาว /ตำบลจัดการสุขภาพ</a:t>
                      </a:r>
                    </a:p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2). ดำเนินการ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องค์กรไร้พุง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ใน หมู่บ้านทุกแห่ง</a:t>
                      </a:r>
                    </a:p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3) สร้างความตระหนักและทักษะ ในการเข้าถึงข้อมูล ความรู้(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Health literacy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)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ระ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หว่าง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2000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อสค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. </a:t>
                      </a:r>
                      <a:r>
                        <a:rPr lang="th-TH" sz="2000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อสม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เจ้าหน้าที่  กลุ่ม</a:t>
                      </a:r>
                      <a:r>
                        <a:rPr lang="th-TH" sz="2000" baseline="0" dirty="0" err="1" smtClean="0">
                          <a:latin typeface="JasmineUPC" pitchFamily="18" charset="-34"/>
                          <a:cs typeface="JasmineUPC" pitchFamily="18" charset="-34"/>
                        </a:rPr>
                        <a:t>ไลน์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Sakaeodeejung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อยู่ระหว่างดำเนินการ</a:t>
                      </a:r>
                    </a:p>
                    <a:p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1)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พัฒนาการดำเนินงานของสถานบริการตามมาตรฐาน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NCD clinic plus</a:t>
                      </a:r>
                    </a:p>
                    <a:p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2).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เน้นกระบวนการ </a:t>
                      </a:r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DPAC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ในทุกสถานบริการทุกระดับ</a:t>
                      </a:r>
                    </a:p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3). การพัฒนาศักยภาพ</a:t>
                      </a: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ทีม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Case Manager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ในการประเมินผล ระหว่างพื้นที่ และมีการแลกเปลี่ยนการดำเนินงานร่วมกัน</a:t>
                      </a:r>
                    </a:p>
                    <a:p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294552"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JasmineUPC" pitchFamily="18" charset="-34"/>
                          <a:cs typeface="JasmineUPC" pitchFamily="18" charset="-34"/>
                        </a:rPr>
                        <a:t>โอกาสในการพัฒนา</a:t>
                      </a:r>
                    </a:p>
                  </a:txBody>
                  <a:tcPr marL="99060" marR="9906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</a:tr>
              <a:tr h="3962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itchFamily="18" charset="-34"/>
                          <a:cs typeface="JasmineUPC" pitchFamily="18" charset="-34"/>
                        </a:rPr>
                        <a:t>ระดับพื้นที่ 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itchFamily="18" charset="-34"/>
                          <a:cs typeface="JasmineUPC" pitchFamily="18" charset="-34"/>
                        </a:rPr>
                        <a:t>ส่วนกลาง</a:t>
                      </a:r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8560">
                <a:tc gridSpan="2"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นำกลุ่มเสี่ยงเข้าสู่กระบวนการปรับเปลี่ยนพฤติกรรม 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และจัดทำโปรแกรมที่เหมาะสมในแต่ละกลุ่ม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 รวมทั้งมีการติดตามประเมินผลหลังการปรับเปลี่ยนพฤติกรรม 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h-TH" sz="2200" dirty="0" smtClean="0">
                          <a:latin typeface="JasmineUPC" pitchFamily="18" charset="-34"/>
                          <a:cs typeface="JasmineUPC" pitchFamily="18" charset="-34"/>
                        </a:rPr>
                        <a:t>ควรดึง</a:t>
                      </a:r>
                      <a:r>
                        <a:rPr lang="th-TH" sz="2200" b="1" dirty="0" smtClean="0">
                          <a:latin typeface="JasmineUPC" pitchFamily="18" charset="-34"/>
                          <a:cs typeface="JasmineUPC" pitchFamily="18" charset="-34"/>
                        </a:rPr>
                        <a:t>ข้อมูลปรับเปลี่ยนพฤติกรรมกลุ่มเสี่ยง </a:t>
                      </a:r>
                      <a:r>
                        <a:rPr lang="th-TH" sz="2200" dirty="0" smtClean="0">
                          <a:latin typeface="JasmineUPC" pitchFamily="18" charset="-34"/>
                          <a:cs typeface="JasmineUPC" pitchFamily="18" charset="-34"/>
                        </a:rPr>
                        <a:t>จาก 43 แฟ้ม เพื่อติดตามกำกับกลุ่มเสี่ยง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ได้ในระบบ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HDC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972" y="269209"/>
            <a:ext cx="9711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2C0BA5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ผลงาน </a:t>
            </a:r>
            <a:r>
              <a:rPr lang="en-US" b="1" dirty="0" smtClean="0">
                <a:solidFill>
                  <a:srgbClr val="2C0BA5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:  </a:t>
            </a:r>
            <a:r>
              <a:rPr lang="th-TH" b="1" dirty="0" smtClean="0">
                <a:solidFill>
                  <a:srgbClr val="2C0BA5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กระบวนการ</a:t>
            </a:r>
            <a:r>
              <a:rPr lang="en-US" b="1" dirty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Risk Group </a:t>
            </a:r>
            <a:r>
              <a:rPr lang="th-TH" b="1" dirty="0">
                <a:solidFill>
                  <a:srgbClr val="2C0BA5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เข้าสู่การปรับเปลี่ยนพฤติกรรม </a:t>
            </a:r>
          </a:p>
        </p:txBody>
      </p:sp>
    </p:spTree>
    <p:extLst>
      <p:ext uri="{BB962C8B-B14F-4D97-AF65-F5344CB8AC3E}">
        <p14:creationId xmlns:p14="http://schemas.microsoft.com/office/powerpoint/2010/main" val="11993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21974"/>
            <a:ext cx="9906000" cy="1056068"/>
          </a:xfrm>
        </p:spPr>
        <p:txBody>
          <a:bodyPr>
            <a:normAutofit/>
          </a:bodyPr>
          <a:lstStyle/>
          <a:p>
            <a:pPr algn="ctr"/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ตัวชี้วัดที่ 13 ร้อยละของผลิตภัณฑ์อาหารสดและอาหารแปรรูปมีความ</a:t>
            </a:r>
            <a:r>
              <a:rPr lang="th-TH" sz="2400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ปลอดภัย เป้าหมาย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ร้อยละ 80</a:t>
            </a:r>
            <a:endParaRPr lang="en-US" sz="2400" dirty="0"/>
          </a:p>
        </p:txBody>
      </p:sp>
      <p:graphicFrame>
        <p:nvGraphicFramePr>
          <p:cNvPr id="9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52285"/>
              </p:ext>
            </p:extLst>
          </p:nvPr>
        </p:nvGraphicFramePr>
        <p:xfrm>
          <a:off x="1" y="421760"/>
          <a:ext cx="9909031" cy="6436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06591"/>
                <a:gridCol w="1451019"/>
                <a:gridCol w="2734614"/>
                <a:gridCol w="1816807"/>
              </a:tblGrid>
              <a:tr h="607974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ตัวชี้วัด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จำนวนตัวอย่างที่ตรวจวิเคราะห์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ตัวอย่างที่ผ่านเกณฑ์ที่กำหนด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ร้อยละของตัวอย่างที่ผ่านเกณฑ์ที่กำหนด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74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ผักและผลไม้สดมีความปลอดภัยจากสารเคมีกำจัดศัตรูพืช (ร้อยละ</a:t>
                      </a:r>
                      <a:r>
                        <a:rPr lang="th-TH" sz="1800" baseline="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70)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th-TH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r>
                        <a:rPr lang="en-US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,242</a:t>
                      </a:r>
                      <a:r>
                        <a:rPr lang="en-US" sz="1800" spc="-3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US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1,168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3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US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94.04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3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1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เนื้อสัตว์สดมีความปลอดภัยจากการปลอมปนสารเร่งเนื้อแดง (ร้อยละ 70)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US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US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3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3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106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น้ำบริโภคในภาชนะบรรจุที่ปิดสนิทกลุ่มเป้าหมายมีคุณภาพมาตรฐานตามเกณฑ์ที่กำหนด (ร้อยละ 100)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22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86.36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ผลิตภัณฑ์จากเนื้อสัตว์ที่มีการใช้วัตถุเจือปนอาหารตามเกณฑ์ที่กำหนด (ร้อยละ 70)</a:t>
                      </a: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มีแผนดำเนินการเก็บตัวอย่างเดือนมิถุนายน 2560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ผลิตภัณฑ์เสริมอาหารมีความปลอดภัยจากการปลอมปนสารที่มีฤทธิ์ทางยา (ร้อยละ 75)</a:t>
                      </a: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รอผลวิเคราะห์</a:t>
                      </a:r>
                      <a:endParaRPr lang="en-US" sz="1800" dirty="0" smtClean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974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นมโรงเรียน ณ สถานที่ผลิตมีคุณภาพมาตรฐานตามเกณฑ์ที่กำหนด (ร้อยละ</a:t>
                      </a:r>
                      <a:r>
                        <a:rPr lang="th-TH" sz="1800" baseline="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100)</a:t>
                      </a:r>
                      <a:endParaRPr lang="th-TH" sz="18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2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100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ผลิตภัณฑ์จากแป้งมีการใช้วัตถุเจือปนอาหารตามเกณฑ์ที่กำหนด (ร้อยละ 70)</a:t>
                      </a: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9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มีแผนดำเนินการเก็บตัวอย่างเดือนมิถุนายน 2560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น้ำมันทอดอาหาร ณ สถานที่ผลิตกลุ่มเป้าหมาย</a:t>
                      </a:r>
                      <a:r>
                        <a:rPr lang="th-TH" sz="1800" baseline="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และสถานที่จำหน่ายมีปริมาณสารโพลาร์เป็นไปตามเกณฑ์ที่กำหนด </a:t>
                      </a:r>
                      <a:r>
                        <a:rPr lang="th-TH" sz="1800" dirty="0" smtClean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(ร้อยละ 80)</a:t>
                      </a: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50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มีแผนดำเนินการเก็บตัวอย่างในวันที่ 23 พ.ค. 2560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ผลิตภัณฑ์อาหารสดและอาหารแปรรูปมีความปลอดภัย</a:t>
                      </a:r>
                      <a:r>
                        <a:rPr lang="th-TH" sz="1800" b="1" baseline="0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(ร้อยละ 80)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182" marR="73182" marT="33776" marB="337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1,353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1,210</a:t>
                      </a:r>
                    </a:p>
                    <a:p>
                      <a:pPr algn="ctr"/>
                      <a:r>
                        <a:rPr lang="th-TH" sz="1400" b="0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(รอผลวิเคราะห์</a:t>
                      </a:r>
                      <a:r>
                        <a:rPr lang="th-TH" sz="1400" b="0" baseline="0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5 ตย. รอดำเนินการ 61 ตย.)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94.02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3927" marR="63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2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1856" y="1358279"/>
            <a:ext cx="2050962" cy="520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ผลการดำเนินงาน</a:t>
            </a:r>
            <a:endParaRPr lang="th-TH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7660" y="2097936"/>
            <a:ext cx="8339355" cy="3265572"/>
            <a:chOff x="1217052" y="839289"/>
            <a:chExt cx="6869467" cy="2914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052" y="839289"/>
              <a:ext cx="6869467" cy="26900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58739" y="3286525"/>
              <a:ext cx="4210479" cy="46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ข้อมูล ณ วันที่ 18 พฤษภาคม 2560</a:t>
              </a:r>
              <a:endParaRPr lang="en-US" sz="140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r>
                <a:rPr lang="th-TH" sz="14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ข้อมูลจาก </a:t>
              </a:r>
              <a:r>
                <a:rPr lang="en-US" sz="1400" dirty="0" smtClean="0">
                  <a:latin typeface="JasmineUPC" panose="02020603050405020304" pitchFamily="18" charset="-34"/>
                  <a:cs typeface="JasmineUPC" panose="02020603050405020304" pitchFamily="18" charset="-34"/>
                  <a:hlinkClick r:id="rId3"/>
                </a:rPr>
                <a:t>http://healthkpi.moph.go.th/kpi/index/?id=2</a:t>
              </a:r>
              <a:r>
                <a:rPr lang="th-TH" sz="1400" dirty="0" smtClean="0">
                  <a:latin typeface="JasmineUPC" panose="02020603050405020304" pitchFamily="18" charset="-34"/>
                  <a:cs typeface="JasmineUPC" panose="02020603050405020304" pitchFamily="18" charset="-34"/>
                  <a:hlinkClick r:id="rId3"/>
                </a:rPr>
                <a:t>1</a:t>
              </a:r>
              <a:r>
                <a:rPr lang="en-US" sz="1400" dirty="0" smtClean="0">
                  <a:latin typeface="JasmineUPC" panose="02020603050405020304" pitchFamily="18" charset="-34"/>
                  <a:cs typeface="JasmineUPC" panose="02020603050405020304" pitchFamily="18" charset="-34"/>
                  <a:hlinkClick r:id="rId3"/>
                </a:rPr>
                <a:t>&amp;lv=2&amp;z=06</a:t>
              </a:r>
              <a:endParaRPr lang="th-TH" sz="140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6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488" y="188640"/>
            <a:ext cx="686476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14. ร้อยละของผู้ป่วย</a:t>
            </a:r>
            <a:r>
              <a:rPr lang="th-TH" b="1" dirty="0" err="1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ที่หยุดเสพต่อเนื่อง 3 เดือน </a:t>
            </a:r>
          </a:p>
          <a:p>
            <a:pPr algn="ctr"/>
            <a:r>
              <a:rPr lang="th-TH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หลังจำหน่ายจากการบำบัดรักษา (ร้อยละ 92)</a:t>
            </a:r>
            <a:endParaRPr lang="th-TH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71422"/>
              </p:ext>
            </p:extLst>
          </p:nvPr>
        </p:nvGraphicFramePr>
        <p:xfrm>
          <a:off x="344488" y="1268760"/>
          <a:ext cx="8910989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46"/>
                <a:gridCol w="2589519"/>
                <a:gridCol w="2741843"/>
                <a:gridCol w="2056381"/>
              </a:tblGrid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อำเภอการบำบัด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จำนวนผู้ผ่านการบำบัด(คน)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จำนวนหยุดเสพ 3 เดือน(คน)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ร้อยละที่หยุดเสพ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เมือง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32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32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อรัญประเทศ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33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33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วัฒนานคร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20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20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วังน้ำเย็น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ตาพระยา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คลองหาด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เขาฉกรรจ์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15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15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โคกสูง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วังสมบูรณ์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/>
                </a:tc>
              </a:tr>
              <a:tr h="4255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112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112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45288" y="0"/>
            <a:ext cx="2160240" cy="1192649"/>
          </a:xfrm>
          <a:prstGeom prst="star8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ผลงาน </a:t>
            </a:r>
          </a:p>
          <a:p>
            <a:pPr algn="ctr"/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ร้อยละ 100</a:t>
            </a:r>
            <a:endParaRPr lang="th-TH" sz="24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479" y="6341258"/>
            <a:ext cx="882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หมายเหตุ  ในอำเภอที่ไม่มีตัวเลขเนื่องจากในเวลา </a:t>
            </a:r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6 </a:t>
            </a:r>
            <a:r>
              <a:rPr lang="th-TH" sz="2000" b="1" dirty="0" smtClean="0">
                <a:latin typeface="JasmineUPC" pitchFamily="18" charset="-34"/>
                <a:cs typeface="JasmineUPC" pitchFamily="18" charset="-34"/>
              </a:rPr>
              <a:t>เดือนยังไม่มีผู้ผ่านการบำบัดแต่มีระบบการบำบัดรักษา</a:t>
            </a:r>
            <a:endParaRPr lang="th-TH" sz="2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81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8504" y="1268760"/>
            <a:ext cx="8928992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JasmineUPC" pitchFamily="18" charset="-34"/>
                <a:cs typeface="JasmineUPC" pitchFamily="18" charset="-34"/>
              </a:rPr>
              <a:t>ปัจจัยที่เอื้อต่อความสำเร็จ</a:t>
            </a:r>
            <a:endParaRPr lang="th-TH" sz="2600" b="1" dirty="0">
              <a:latin typeface="JasmineUPC" pitchFamily="18" charset="-34"/>
              <a:cs typeface="JasmineUPC" pitchFamily="18" charset="-34"/>
            </a:endParaRPr>
          </a:p>
          <a:p>
            <a:pPr marL="360363" indent="-360363" algn="thaiDist">
              <a:buAutoNum type="arabicPeriod"/>
            </a:pP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เป็นนโยบายระดับชาติ และ</a:t>
            </a:r>
            <a:r>
              <a:rPr lang="th-TH" sz="2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ผู้บริหารทุกระดับ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ให้ความสำคัญและติดตามผลการดำเนินงาน</a:t>
            </a:r>
            <a:br>
              <a:rPr lang="th-TH" sz="2400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อย่างต่อเนื่อง</a:t>
            </a:r>
          </a:p>
          <a:p>
            <a:pPr marL="360363" indent="-360363" algn="thaiDist">
              <a:buAutoNum type="arabicPeriod"/>
            </a:pP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ทุกภาคส่วนให้ความสำคัญและมี</a:t>
            </a:r>
            <a:r>
              <a:rPr lang="th-TH" sz="2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การบูร</a:t>
            </a:r>
            <a:r>
              <a:rPr lang="th-TH" sz="2400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ณา</a:t>
            </a:r>
            <a:r>
              <a:rPr lang="th-TH" sz="2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การดำเนินงานทั้งในระดับจังหวัดและระดับพื้นที่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8688" y="260648"/>
            <a:ext cx="648072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h-TH" sz="2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สรุปประเด็นสำคัญ</a:t>
            </a:r>
            <a:r>
              <a:rPr lang="th-TH" sz="2600" b="1" dirty="0" smtClean="0">
                <a:latin typeface="JasmineUPC" pitchFamily="18" charset="-34"/>
                <a:cs typeface="JasmineUPC" pitchFamily="18" charset="-34"/>
              </a:rPr>
              <a:t>ที่มีผลต่อการขับเคลื่อนการดำเนินงาน</a:t>
            </a:r>
            <a:endParaRPr lang="th-TH" sz="2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3356992"/>
            <a:ext cx="8928992" cy="1969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JasmineUPC" pitchFamily="18" charset="-34"/>
                <a:cs typeface="JasmineUPC" pitchFamily="18" charset="-34"/>
              </a:rPr>
              <a:t>ปัจจัยที่มีผลกระทบต่อการดำเนินงาน</a:t>
            </a:r>
            <a:endParaRPr lang="th-TH" sz="2600" b="1" dirty="0">
              <a:latin typeface="JasmineUPC" pitchFamily="18" charset="-34"/>
              <a:cs typeface="JasmineUPC" pitchFamily="18" charset="-34"/>
            </a:endParaRPr>
          </a:p>
          <a:p>
            <a:pPr marL="360363" indent="-360363" algn="thaiDist">
              <a:buAutoNum type="arabicPeriod"/>
            </a:pP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นโยบายเปลี่ยนและขาดความชัดเจน</a:t>
            </a:r>
          </a:p>
          <a:p>
            <a:pPr marL="360363" indent="-360363" algn="thaiDist">
              <a:buAutoNum type="arabicPeriod"/>
            </a:pP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มีการ</a:t>
            </a:r>
            <a:r>
              <a:rPr lang="th-TH" sz="2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ย้ายที่อยู่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ของผู้ผ่านการบำบัด ทำให้ไม่สามารถ</a:t>
            </a:r>
            <a:r>
              <a:rPr lang="th-TH" sz="2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ติดตามใ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นระยะเวลาที่กำหนดได้</a:t>
            </a:r>
          </a:p>
          <a:p>
            <a:pPr marL="360363" indent="-360363" algn="thaiDist">
              <a:buAutoNum type="arabicPeriod"/>
            </a:pPr>
            <a:r>
              <a:rPr lang="th-TH" sz="2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ระบบการบันทึกข้อมูล 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และระบบรายงาน</a:t>
            </a:r>
            <a:r>
              <a:rPr lang="th-TH" sz="2400" dirty="0" err="1" smtClean="0"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ผ่านอินเทอร์เน็ต (</a:t>
            </a:r>
            <a:r>
              <a:rPr lang="th-TH" sz="2400" dirty="0" err="1" smtClean="0">
                <a:latin typeface="JasmineUPC" pitchFamily="18" charset="-34"/>
                <a:cs typeface="JasmineUPC" pitchFamily="18" charset="-34"/>
              </a:rPr>
              <a:t>บสต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.) ยังไม่เสถียร </a:t>
            </a:r>
            <a:br>
              <a:rPr lang="th-TH" sz="2400" dirty="0" smtClean="0">
                <a:latin typeface="JasmineUPC" pitchFamily="18" charset="-34"/>
                <a:cs typeface="JasmineUPC" pitchFamily="18" charset="-34"/>
              </a:rPr>
            </a:br>
            <a:endParaRPr lang="th-TH" sz="2400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36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16132"/>
              </p:ext>
            </p:extLst>
          </p:nvPr>
        </p:nvGraphicFramePr>
        <p:xfrm>
          <a:off x="695460" y="824247"/>
          <a:ext cx="8242479" cy="3141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817"/>
                <a:gridCol w="1498632"/>
                <a:gridCol w="1400895"/>
                <a:gridCol w="1828413"/>
                <a:gridCol w="1836722"/>
              </a:tblGrid>
              <a:tr h="55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ประเภทผลิตภัณฑ์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เป้าหมายในการเก็บตัวอย่าง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จำนวนตัวอย่างที่เก็บ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ตัวอย่างที่ผ่านเกณฑ์ที่กำหนด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ร้อยละของตัวอย่างที่ผ่านเกณฑ์ที่กำหนด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</a:tr>
              <a:tr h="278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อาหาร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454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1,753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686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96.18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</a:tr>
              <a:tr h="278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ยา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</a:tr>
              <a:tr h="278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เครื่องสำอาง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108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รอผลวิเคราะห์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วัตถุอันตราย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</a:tr>
              <a:tr h="278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เครื่องมือแพทย์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</a:tr>
              <a:tr h="278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วัตถุเสพติด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/>
                </a:tc>
              </a:tr>
              <a:tr h="889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705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1,861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1,686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(รอผลวิเคราะห์</a:t>
                      </a:r>
                      <a:r>
                        <a:rPr lang="th-TH" sz="1800" baseline="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 108 ตย.)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96.18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3553" marR="73553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74" y="1"/>
            <a:ext cx="9697792" cy="696074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th-TH" sz="21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ตัวชี้วัดที่ 15 ร้อยละของ</a:t>
            </a:r>
            <a:r>
              <a:rPr lang="th-TH" sz="2100" dirty="0">
                <a:solidFill>
                  <a:schemeClr val="bg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ผลิตภัณฑ์สุขภาพที่</a:t>
            </a:r>
            <a:r>
              <a:rPr lang="th-TH" sz="21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ได้รับการตรวจสอบได้มาตรฐานตามเกณฑ์ที่</a:t>
            </a:r>
            <a:r>
              <a:rPr lang="th-TH" sz="2100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กำหนด</a:t>
            </a:r>
            <a:r>
              <a:rPr lang="th-TH" sz="21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100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เป้าหมาย </a:t>
            </a:r>
            <a:r>
              <a:rPr lang="th-TH" sz="21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ร้อยละ </a:t>
            </a:r>
            <a:r>
              <a:rPr lang="th-TH" sz="2100" dirty="0" smtClean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95</a:t>
            </a:r>
            <a:endParaRPr lang="en-US" sz="21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29022" y="4037928"/>
            <a:ext cx="7047959" cy="2845483"/>
            <a:chOff x="0" y="3893981"/>
            <a:chExt cx="6035247" cy="29907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93981"/>
              <a:ext cx="6035247" cy="27643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6334780"/>
              <a:ext cx="3889420" cy="54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ข้อมูล ณ วันที่ 18 พฤษภาคม 2560</a:t>
              </a:r>
              <a:endParaRPr lang="en-US" sz="140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r>
                <a:rPr lang="th-TH" sz="14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ข้อมูลจาก </a:t>
              </a:r>
              <a:r>
                <a:rPr lang="en-US" sz="1400" dirty="0" smtClean="0">
                  <a:latin typeface="JasmineUPC" panose="02020603050405020304" pitchFamily="18" charset="-34"/>
                  <a:cs typeface="JasmineUPC" panose="02020603050405020304" pitchFamily="18" charset="-34"/>
                  <a:hlinkClick r:id="rId3"/>
                </a:rPr>
                <a:t>http://healthkpi.moph.go.th/kpi/index/?id=26&amp;lv=2&amp;z=06</a:t>
              </a:r>
              <a:endParaRPr lang="th-TH" sz="140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5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7845" y="2030668"/>
            <a:ext cx="8552645" cy="2238249"/>
            <a:chOff x="1303280" y="4404313"/>
            <a:chExt cx="6890197" cy="2057570"/>
          </a:xfrm>
        </p:grpSpPr>
        <p:sp>
          <p:nvSpPr>
            <p:cNvPr id="10" name="Rectangle 9"/>
            <p:cNvSpPr/>
            <p:nvPr/>
          </p:nvSpPr>
          <p:spPr>
            <a:xfrm>
              <a:off x="1303280" y="4592569"/>
              <a:ext cx="6890197" cy="1869314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	</a:t>
              </a:r>
              <a:r>
                <a:rPr lang="th-TH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มี</a:t>
              </a:r>
              <a:r>
                <a:rPr lang="th-TH" dirty="0" smtClean="0">
                  <a:solidFill>
                    <a:srgbClr val="FF00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การวิเคราะห์สถานการณ์</a:t>
              </a:r>
              <a:r>
                <a:rPr lang="en-US" dirty="0">
                  <a:solidFill>
                    <a:srgbClr val="FF00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th-TH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เพื่อพัฒนางานคุ้มครองผู้บริโภคด้านผลิตภัณฑ์สุขภาพของจังหวัด พบว่าจังหวัดได้ให้ความสำคัญกับ</a:t>
              </a:r>
              <a:r>
                <a:rPr lang="th-TH" u="sng" dirty="0" smtClean="0">
                  <a:solidFill>
                    <a:schemeClr val="tx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คุณภาพและมาตรฐานของผลิตภัณฑ์ </a:t>
              </a:r>
              <a:r>
                <a:rPr lang="th-TH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และ</a:t>
              </a: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มี</a:t>
              </a:r>
              <a:r>
                <a:rPr lang="th-TH" dirty="0">
                  <a:solidFill>
                    <a:srgbClr val="FF00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แผนเฝ้าระวังอย่าง</a:t>
              </a:r>
              <a:r>
                <a:rPr lang="th-TH" dirty="0" smtClean="0">
                  <a:solidFill>
                    <a:srgbClr val="FF00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ต่อเนื่อง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33383" y="4404313"/>
              <a:ext cx="6229989" cy="376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จุดเด่น</a:t>
              </a:r>
              <a:endParaRPr lang="th-TH" sz="32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7845" y="4377145"/>
            <a:ext cx="8552645" cy="2088052"/>
            <a:chOff x="1152350" y="8184431"/>
            <a:chExt cx="6890197" cy="2410758"/>
          </a:xfrm>
        </p:grpSpPr>
        <p:sp>
          <p:nvSpPr>
            <p:cNvPr id="13" name="Rectangle 12"/>
            <p:cNvSpPr/>
            <p:nvPr/>
          </p:nvSpPr>
          <p:spPr>
            <a:xfrm>
              <a:off x="1152350" y="8434342"/>
              <a:ext cx="6890197" cy="2160847"/>
            </a:xfrm>
            <a:prstGeom prst="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มีการ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ประสานการดำเนินงานกับหน่วยงานที่</a:t>
              </a:r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เกี่ยวข้อง</a:t>
              </a:r>
              <a:r>
                <a:rPr lang="th-TH" sz="2000" b="1" dirty="0" smtClean="0">
                  <a:solidFill>
                    <a:srgbClr val="FF00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ได้ดี  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เช่น เกษตร ปศุสัตว์ องค์กรปกครองส่วนท้องถิ่น ผู้ประกอบการ และภาคประชาชน</a:t>
              </a:r>
              <a:endParaRPr lang="en-US" sz="2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SAT 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และ </a:t>
              </a:r>
              <a:r>
                <a:rPr lang="en-US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Operation team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การรายงาน (</a:t>
              </a:r>
              <a:r>
                <a:rPr lang="en-US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Report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) ผลการดำเนินงานใน </a:t>
              </a:r>
              <a:r>
                <a:rPr lang="en-US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dashboard 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และคบส.ออนไลน์</a:t>
              </a:r>
              <a:endParaRPr lang="en-US" sz="2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28964" y="8184431"/>
              <a:ext cx="6229989" cy="4777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ปัจจัยแห่งความสำเร็จ</a:t>
              </a:r>
              <a:endParaRPr lang="th-TH" sz="2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7843" y="463425"/>
            <a:ext cx="8552645" cy="106916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ในรายที่ไม่ผ่านมาตรฐาน </a:t>
            </a:r>
            <a:r>
              <a:rPr lang="th-TH" sz="20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จังหวัดได้แนะนำให้ผู้ประกอบการปรับปรุงมาตรฐาน</a:t>
            </a:r>
          </a:p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ดำเนินการเก็บตัวอย่างส่งตรวจซ้ำ และดำเนินคดีตามกฎหมาย</a:t>
            </a:r>
            <a:endParaRPr lang="en-US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16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29571"/>
            <a:ext cx="9827991" cy="954107"/>
          </a:xfrm>
          <a:prstGeom prst="rect">
            <a:avLst/>
          </a:prstGeom>
          <a:solidFill>
            <a:srgbClr val="FF66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16. ร้อย</a:t>
            </a: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ละของสถานพยาบาล และสถานประกอบการเพื่อ</a:t>
            </a:r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สุขภาพ</a:t>
            </a:r>
          </a:p>
          <a:p>
            <a:pPr algn="ctr" eaLnBrk="1" hangingPunct="1"/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ผ่าน</a:t>
            </a: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เกณฑ์มาตรฐาน ตามที่กฎหมาย</a:t>
            </a:r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กำหนด </a:t>
            </a:r>
            <a:r>
              <a:rPr lang="th-TH" b="1" dirty="0" smtClean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(ร้อยละ </a:t>
            </a:r>
            <a:r>
              <a:rPr lang="en-US" b="1" dirty="0" smtClean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80</a:t>
            </a:r>
            <a:r>
              <a:rPr lang="th-TH" b="1" dirty="0" smtClean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23435"/>
              </p:ext>
            </p:extLst>
          </p:nvPr>
        </p:nvGraphicFramePr>
        <p:xfrm>
          <a:off x="116464" y="1052736"/>
          <a:ext cx="9517057" cy="5688910"/>
        </p:xfrm>
        <a:graphic>
          <a:graphicData uri="http://schemas.openxmlformats.org/drawingml/2006/table">
            <a:tbl>
              <a:tblPr firstRow="1" firstCol="1" bandRow="1"/>
              <a:tblGrid>
                <a:gridCol w="858094"/>
                <a:gridCol w="4602511"/>
                <a:gridCol w="1872208"/>
                <a:gridCol w="2184244"/>
              </a:tblGrid>
              <a:tr h="781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ลำดับ</a:t>
                      </a:r>
                      <a:endParaRPr lang="en-US" sz="2800" b="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ตัวชี้วัด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รายการข้อมูล</a:t>
                      </a:r>
                      <a:endParaRPr lang="en-US" sz="280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ภาพรวมจังหวัด</a:t>
                      </a:r>
                      <a:endParaRPr lang="en-US" sz="280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1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สถานพยาบาลผ่านเกณฑ์</a:t>
                      </a:r>
                      <a:r>
                        <a:rPr lang="th-TH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มาตรฐาน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ตามที่</a:t>
                      </a:r>
                      <a:r>
                        <a:rPr lang="th-TH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กฎหมายกำหนด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เป้าหมาย</a:t>
                      </a:r>
                      <a:endParaRPr lang="en-US" sz="280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108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ผลงาน</a:t>
                      </a:r>
                      <a:endParaRPr lang="en-US" sz="280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108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ร้อย</a:t>
                      </a:r>
                      <a:r>
                        <a:rPr lang="th-TH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ละ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100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2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สถานประกอบการเพื่อสุขภาพผ่านเกณฑ์มาตรฐานตามที่กฎหมายกำหนด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เป้าหมาย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0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08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ผลงาน</a:t>
                      </a:r>
                      <a:endParaRPr lang="en-US" sz="280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0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08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ร้อย</a:t>
                      </a:r>
                      <a:r>
                        <a:rPr lang="th-TH" sz="2800" dirty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ละ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0</a:t>
                      </a:r>
                      <a:endParaRPr lang="en-US" sz="2800" dirty="0"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7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3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ร้อยละสถานพยาบาลและสถานประกอบการเพื่อสุขภาพผ่านเกณฑ์มาตรฐานตามที่กฎหมาย</a:t>
                      </a:r>
                      <a:r>
                        <a:rPr lang="th-TH" sz="2800" b="1" dirty="0" smtClean="0">
                          <a:solidFill>
                            <a:srgbClr val="0000FF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กำหนด</a:t>
                      </a:r>
                      <a:endParaRPr lang="en-US" sz="2800" b="1" dirty="0" smtClean="0">
                        <a:solidFill>
                          <a:srgbClr val="0000FF"/>
                        </a:solidFill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000FF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(ร้อยละ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80</a:t>
                      </a:r>
                      <a:r>
                        <a:rPr lang="th-TH" sz="2800" b="1" dirty="0" smtClean="0">
                          <a:solidFill>
                            <a:srgbClr val="0000FF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)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ร้อย</a:t>
                      </a:r>
                      <a:r>
                        <a:rPr lang="th-TH" sz="2800" b="1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ละ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100</a:t>
                      </a:r>
                      <a:endParaRPr lang="th-TH" sz="2800" b="1" kern="1200" dirty="0" smtClean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9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2480" y="1340768"/>
            <a:ext cx="364296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th-TH" sz="3200" b="1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ต่อส่วนกลาง</a:t>
            </a:r>
          </a:p>
          <a:p>
            <a:pPr marL="457200" algn="just">
              <a:spcAft>
                <a:spcPts val="0"/>
              </a:spcAft>
            </a:pPr>
            <a:r>
              <a:rPr lang="th-TH" sz="32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-ควรมีความชัดเจน</a:t>
            </a:r>
          </a:p>
          <a:p>
            <a:pPr marL="457200" algn="just"/>
            <a:r>
              <a:rPr lang="th-TH" sz="32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ในการประสานการดำเนินงาน</a:t>
            </a:r>
            <a:r>
              <a:rPr lang="th-TH" sz="32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ผ่านผู้บริหาร</a:t>
            </a:r>
            <a:r>
              <a:rPr lang="th-TH" sz="32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จังหวัด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9571"/>
            <a:ext cx="982799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</a:t>
            </a: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ละของสถานพยาบาล และสถานประกอบการเพื่อ</a:t>
            </a:r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สุขภาพ</a:t>
            </a:r>
          </a:p>
          <a:p>
            <a:pPr algn="ctr" eaLnBrk="1" hangingPunct="1"/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ผ่าน</a:t>
            </a: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เกณฑ์มาตรฐาน ตามที่กฎหมาย</a:t>
            </a:r>
            <a:r>
              <a:rPr lang="th-TH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กำหนด </a:t>
            </a:r>
            <a:r>
              <a:rPr lang="th-TH" b="1" dirty="0" smtClean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(ร้อยละ </a:t>
            </a:r>
            <a:r>
              <a:rPr lang="en-US" b="1" dirty="0" smtClean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80</a:t>
            </a:r>
            <a:r>
              <a:rPr lang="th-TH" b="1" dirty="0" smtClean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442" y="1340768"/>
            <a:ext cx="326604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rial Rounded MT Bold" pitchFamily="34" charset="0"/>
                <a:cs typeface="JasmineUPC" pitchFamily="18" charset="-34"/>
              </a:rPr>
              <a:t>-</a:t>
            </a: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เสริมสร้างความเข้มแข็งการดำเนินงานคุ้มครองผู้บริโภคในชุมชน  โดยใช้ศักยภาพของ </a:t>
            </a:r>
            <a:r>
              <a:rPr lang="th-TH" sz="3200" dirty="0" err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อสม</a:t>
            </a:r>
            <a:r>
              <a:rPr lang="en-US" sz="32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ดีเด่นระดับชาติ </a:t>
            </a:r>
            <a:r>
              <a:rPr lang="en-US" sz="32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สาขาคุ้มครองผู้บริโภคฯ</a:t>
            </a:r>
            <a:r>
              <a:rPr lang="th-TH" sz="3200" dirty="0">
                <a:latin typeface="JasmineUPC" pitchFamily="18" charset="-34"/>
                <a:cs typeface="JasmineUPC" pitchFamily="18" charset="-34"/>
              </a:rPr>
              <a:t> และภาคีเครือข่ายในการร่วมสนับสนุน และขยายเครือข่าย</a:t>
            </a: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ดำเนินงาน 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8888" y="1340769"/>
            <a:ext cx="1936749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ข้อเสนอแนะ</a:t>
            </a:r>
            <a:endParaRPr lang="th-TH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65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/>
        </p:nvGrpSpPr>
        <p:grpSpPr>
          <a:xfrm>
            <a:off x="2374900" y="867752"/>
            <a:ext cx="5092700" cy="2662848"/>
            <a:chOff x="3067342" y="778852"/>
            <a:chExt cx="3234265" cy="29295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342" y="778852"/>
              <a:ext cx="3234265" cy="292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ตัวเชื่อมต่อตรง 14"/>
            <p:cNvCxnSpPr/>
            <p:nvPr/>
          </p:nvCxnSpPr>
          <p:spPr bwMode="auto">
            <a:xfrm>
              <a:off x="3744730" y="1716794"/>
              <a:ext cx="2478270" cy="124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รูปภาพ 5" descr="b27b4e5a50c7bece088b39eeeca19fb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950" y="38100"/>
            <a:ext cx="113290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13.png" descr="s1_1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20" y="-96524"/>
            <a:ext cx="8970997" cy="13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24378" y="105130"/>
            <a:ext cx="6757086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ร้อยละของโรงพยาบาลที่พัฒนาอนามัยสิ่งแวดล้อมได้ตามเกณฑ์ </a:t>
            </a:r>
            <a:r>
              <a:rPr lang="en-US" sz="2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(GREEN &amp; CLEAN Hospital)</a:t>
            </a:r>
            <a:endParaRPr lang="th-TH" sz="2400" b="1" dirty="0">
              <a:solidFill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5143500" y="3584877"/>
            <a:ext cx="4457699" cy="3156636"/>
            <a:chOff x="6208939" y="905177"/>
            <a:chExt cx="3697060" cy="3156636"/>
          </a:xfrm>
        </p:grpSpPr>
        <p:sp>
          <p:nvSpPr>
            <p:cNvPr id="2056" name="TextBox 9"/>
            <p:cNvSpPr txBox="1">
              <a:spLocks noChangeArrowheads="1"/>
            </p:cNvSpPr>
            <p:nvPr/>
          </p:nvSpPr>
          <p:spPr bwMode="auto">
            <a:xfrm>
              <a:off x="6730252" y="3754036"/>
              <a:ext cx="31742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ที่มา 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1400" b="1" dirty="0">
                  <a:latin typeface="TH SarabunPSK" pitchFamily="34" charset="-34"/>
                  <a:cs typeface="TH SarabunPSK" pitchFamily="34" charset="-34"/>
                </a:rPr>
                <a:t>สำนักงานสาธารณสุขจังหวัด  ณ </a:t>
              </a:r>
              <a:r>
                <a:rPr lang="en-US" sz="1400" b="1" dirty="0" smtClean="0">
                  <a:latin typeface="TH SarabunPSK" pitchFamily="34" charset="-34"/>
                  <a:cs typeface="TH SarabunPSK" pitchFamily="34" charset="-34"/>
                </a:rPr>
                <a:t> 17 </a:t>
              </a:r>
              <a:r>
                <a:rPr lang="th-TH" sz="1400" b="1" dirty="0" smtClean="0">
                  <a:latin typeface="TH SarabunPSK" pitchFamily="34" charset="-34"/>
                  <a:cs typeface="TH SarabunPSK" pitchFamily="34" charset="-34"/>
                </a:rPr>
                <a:t>พฤษภาคม </a:t>
              </a:r>
              <a:r>
                <a:rPr lang="en-US" sz="1400" b="1" dirty="0">
                  <a:latin typeface="TH SarabunPSK" pitchFamily="34" charset="-34"/>
                  <a:cs typeface="TH SarabunPSK" pitchFamily="34" charset="-34"/>
                </a:rPr>
                <a:t>2560</a:t>
              </a:r>
              <a:endParaRPr lang="th-TH" sz="1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939" y="905177"/>
              <a:ext cx="3697060" cy="286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กลุ่ม 16"/>
          <p:cNvGrpSpPr/>
          <p:nvPr/>
        </p:nvGrpSpPr>
        <p:grpSpPr>
          <a:xfrm>
            <a:off x="495300" y="3652544"/>
            <a:ext cx="4508500" cy="3091156"/>
            <a:chOff x="0" y="901245"/>
            <a:chExt cx="4508500" cy="30911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1245"/>
              <a:ext cx="3131004" cy="279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0" y="3715402"/>
              <a:ext cx="45085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hlinkClick r:id="rId7"/>
                </a:rPr>
                <a:t>http://healthkpi.moph.go.th/kpi/index/?id=28</a:t>
              </a:r>
              <a:r>
                <a:rPr lang="en-US" sz="1200" dirty="0" smtClean="0"/>
                <a:t>  </a:t>
              </a:r>
              <a:r>
                <a:rPr lang="th-TH" sz="1200" dirty="0" smtClean="0"/>
                <a:t>ณ  </a:t>
              </a:r>
              <a:r>
                <a:rPr lang="en-US" sz="1200" dirty="0" smtClean="0"/>
                <a:t>17 </a:t>
              </a:r>
              <a:r>
                <a:rPr lang="th-TH" sz="1200" dirty="0" smtClean="0"/>
                <a:t>พฤษภาคม </a:t>
              </a:r>
              <a:r>
                <a:rPr lang="en-US" sz="1200" dirty="0" smtClean="0"/>
                <a:t>2560</a:t>
              </a:r>
              <a:endParaRPr lang="th-TH" sz="1200" dirty="0"/>
            </a:p>
          </p:txBody>
        </p:sp>
      </p:grpSp>
      <p:sp>
        <p:nvSpPr>
          <p:cNvPr id="14" name="คำบรรยายภาพแบบสี่เหลี่ยมมุมมน 13"/>
          <p:cNvSpPr/>
          <p:nvPr/>
        </p:nvSpPr>
        <p:spPr>
          <a:xfrm>
            <a:off x="6035038" y="1306286"/>
            <a:ext cx="2194559" cy="3788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ผลงาน ร้อยละ </a:t>
            </a:r>
            <a:r>
              <a:rPr lang="en-US" sz="2000" b="1" dirty="0" smtClean="0"/>
              <a:t>70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79787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37810"/>
              </p:ext>
            </p:extLst>
          </p:nvPr>
        </p:nvGraphicFramePr>
        <p:xfrm>
          <a:off x="3385" y="4365104"/>
          <a:ext cx="9902615" cy="268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3553"/>
                <a:gridCol w="5499062"/>
              </a:tblGrid>
              <a:tr h="38563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itchFamily="34" charset="0"/>
                          <a:cs typeface="JasmineUPC" panose="02020603050405020304" pitchFamily="18" charset="-34"/>
                        </a:rPr>
                        <a:t>ผลงาน/จุดเด่น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itchFamily="34" charset="0"/>
                          <a:cs typeface="JasmineUPC" panose="02020603050405020304" pitchFamily="18" charset="-34"/>
                        </a:rPr>
                        <a:t>โอกาสในการพัฒนา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</a:tr>
              <a:tr h="158461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1" u="none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ไม่มีแม่ตายตั้งแต่ปี  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59</a:t>
                      </a:r>
                      <a:endParaRPr lang="th-TH" sz="2000" b="1" u="none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1" u="none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มีการใช้ถุงรองเลือดในรพ.ทุกแห่ง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1" u="none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ฝากครรภ์เร็ว(เขาฉกรรจ์)</a:t>
                      </a:r>
                      <a:r>
                        <a:rPr lang="th-TH" sz="2000" b="1" u="none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1" u="none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ฝากครรภ์</a:t>
                      </a:r>
                      <a:r>
                        <a:rPr lang="th-TH" sz="2000" b="1" u="none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ครบ </a:t>
                      </a:r>
                      <a:r>
                        <a:rPr lang="th-TH" sz="2000" b="1" u="none" baseline="0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คิอ</a:t>
                      </a:r>
                      <a:r>
                        <a:rPr lang="th-TH" sz="2000" b="1" u="none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อรัญฯ)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-ภาวะโลหิตจางผ่าน คือวังน้ำเย็น เขาฉกรรจ์ โคกสูง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    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สร้างการมีส่วนร่วมภาคีทุกภาคส่วน เข้าถึงชุมชน โดยเฉพาะ 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อปท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.เพื่อการ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ฝากครรภ์เร็ว ฝากครรภ์ครบ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รวมทั้งกินยาเสริมไอโอดีน เหล็ก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และโฟเลท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บูรณา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การและเชื่อมโยงการดำเนินงานกับ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FCT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และ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 PCC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เยี่ยมเสริมพลังและประเมินรับรองรพ.ตามมาตรฐาน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MCH B.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ได้ตามแผน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  <a:p>
                      <a:pPr marL="144000" indent="-14400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endParaRPr lang="th-TH" sz="2000" b="1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05828" y="-99281"/>
            <a:ext cx="9004940" cy="4218466"/>
            <a:chOff x="1018046" y="-111082"/>
            <a:chExt cx="11083005" cy="4218466"/>
          </a:xfrm>
        </p:grpSpPr>
        <p:pic>
          <p:nvPicPr>
            <p:cNvPr id="12" name="Picture 3" descr="D:\Document\Pictures\กรมควบคุมโรค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8494" y="0"/>
              <a:ext cx="877645" cy="91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Shape 64"/>
            <p:cNvSpPr/>
            <p:nvPr/>
          </p:nvSpPr>
          <p:spPr>
            <a:xfrm>
              <a:off x="4172503" y="937145"/>
              <a:ext cx="3657680" cy="3170239"/>
            </a:xfrm>
            <a:prstGeom prst="rect">
              <a:avLst/>
            </a:prstGeom>
            <a:solidFill>
              <a:srgbClr val="0070C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t"/>
            <a:lstStyle/>
            <a:p>
              <a:pPr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en-US" sz="2400" b="1" kern="0" dirty="0" smtClean="0"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</a:t>
              </a:r>
              <a:r>
                <a:rPr lang="en-US" sz="24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</a:t>
              </a:r>
              <a:r>
                <a:rPr lang="th-TH" sz="2400" b="1" kern="0" dirty="0" smtClean="0">
                  <a:solidFill>
                    <a:srgbClr val="FFFF00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ผลงาน</a:t>
              </a:r>
              <a:r>
                <a:rPr lang="th-TH" sz="2400" b="1" kern="0" dirty="0" err="1" smtClean="0">
                  <a:solidFill>
                    <a:srgbClr val="FFFF00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ไตรมาส</a:t>
              </a:r>
              <a:r>
                <a:rPr lang="th-TH" sz="2400" b="1" kern="0" dirty="0" smtClean="0">
                  <a:solidFill>
                    <a:srgbClr val="FFFF00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</a:t>
              </a:r>
              <a:r>
                <a:rPr lang="en-US" sz="2400" b="1" kern="0" dirty="0" smtClean="0">
                  <a:solidFill>
                    <a:srgbClr val="FFFF00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2 </a:t>
              </a:r>
              <a:r>
                <a:rPr lang="th-TH" sz="2400" b="1" kern="0" dirty="0" smtClean="0">
                  <a:solidFill>
                    <a:srgbClr val="FFFF00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ปี </a:t>
              </a:r>
              <a:r>
                <a:rPr lang="en-US" sz="2400" b="1" kern="0" dirty="0" smtClean="0">
                  <a:solidFill>
                    <a:srgbClr val="FFFF00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60</a:t>
              </a: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ANC </a:t>
              </a: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ครั้งแรก ≤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12wk  </a:t>
              </a:r>
              <a:r>
                <a:rPr lang="en-US" sz="1800" b="1" kern="0" dirty="0" smtClean="0">
                  <a:solidFill>
                    <a:srgbClr val="FF3399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54.47</a:t>
              </a: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ฝากครรภ์คุณภาพ   </a:t>
              </a:r>
              <a:r>
                <a:rPr lang="en-US" sz="1800" b="1" kern="0" dirty="0" smtClean="0">
                  <a:solidFill>
                    <a:srgbClr val="FF3399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45.74</a:t>
              </a: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</a:t>
              </a: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คัดกรองความเสี่ยง  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NA</a:t>
              </a:r>
              <a:endParaRPr lang="th-TH" sz="1800" b="1" kern="0" dirty="0" smtClean="0">
                <a:solidFill>
                  <a:schemeClr val="bg1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Helvetica Light"/>
              </a:endParaRP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ภาวะโลหิตจาง        </a:t>
              </a:r>
              <a:r>
                <a:rPr lang="en-US" sz="1800" b="1" kern="0" dirty="0" smtClean="0">
                  <a:solidFill>
                    <a:srgbClr val="FF3399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23.77</a:t>
              </a:r>
              <a:endParaRPr lang="th-TH" sz="1800" b="1" kern="0" dirty="0" smtClean="0">
                <a:solidFill>
                  <a:srgbClr val="FF3399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Helvetica Light"/>
              </a:endParaRP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ดูแลหลังคลอด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3</a:t>
              </a: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ครั้ง  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</a:t>
              </a:r>
              <a:r>
                <a:rPr lang="en-US" sz="1800" b="1" kern="0" dirty="0" smtClean="0">
                  <a:solidFill>
                    <a:srgbClr val="FF3399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21.28</a:t>
              </a:r>
              <a:endParaRPr lang="en-US" sz="1800" b="1" kern="0" dirty="0">
                <a:solidFill>
                  <a:srgbClr val="FF3399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Helvetica Light"/>
              </a:endParaRP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ได้รับยาเสริม 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Iodine</a:t>
              </a: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 </a:t>
              </a:r>
              <a:r>
                <a:rPr lang="en-US" sz="1800" b="1" kern="0" dirty="0" smtClean="0">
                  <a:solidFill>
                    <a:srgbClr val="FF3399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82.0</a:t>
              </a: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ตกเลือดหลังคลอด  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2.59</a:t>
              </a:r>
            </a:p>
            <a:p>
              <a:pPr marL="108000" defTabSz="41014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- รพ.จังหวัดผ่านมาตรฐาน 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MCH </a:t>
              </a: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  </a:t>
              </a:r>
              <a:r>
                <a:rPr lang="th-TH" sz="1800" b="1" kern="0" dirty="0" err="1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รพช</a:t>
              </a:r>
              <a:r>
                <a:rPr lang="th-TH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. มีแผนประเมิน ก.ค.</a:t>
              </a:r>
              <a:r>
                <a:rPr lang="en-US" sz="1800" b="1" kern="0" dirty="0" smtClean="0">
                  <a:solidFill>
                    <a:schemeClr val="bg1"/>
                  </a:solidFill>
                  <a:latin typeface="JasmineUPC" panose="02020603050405020304" pitchFamily="18" charset="-34"/>
                  <a:ea typeface="Tahoma" pitchFamily="34" charset="0"/>
                  <a:cs typeface="JasmineUPC" panose="02020603050405020304" pitchFamily="18" charset="-34"/>
                  <a:sym typeface="Helvetica Light"/>
                </a:rPr>
                <a:t>60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3354" y="3853468"/>
              <a:ext cx="27241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050" b="1" dirty="0" smtClean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</a:t>
              </a:r>
              <a:r>
                <a:rPr lang="en-US" sz="1050" b="1" dirty="0" smtClean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HDC 19 </a:t>
              </a:r>
              <a:r>
                <a:rPr lang="th-TH" sz="1050" b="1" dirty="0" smtClean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เมษายน </a:t>
              </a:r>
              <a:r>
                <a:rPr lang="en-US" sz="1050" b="1" dirty="0" smtClean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2560</a:t>
              </a:r>
              <a:endParaRPr lang="th-TH" sz="105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018046" y="-111082"/>
              <a:ext cx="10471491" cy="1472643"/>
              <a:chOff x="1018046" y="-96093"/>
              <a:chExt cx="10471491" cy="14726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018046" y="-96093"/>
                <a:ext cx="10016025" cy="1472643"/>
                <a:chOff x="988549" y="-261767"/>
                <a:chExt cx="10016025" cy="1472643"/>
              </a:xfrm>
            </p:grpSpPr>
            <p:pic>
              <p:nvPicPr>
                <p:cNvPr id="14" name="image13.png" descr="s1_1s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8549" y="-261767"/>
                  <a:ext cx="10016025" cy="1472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สี่เหลี่ยมผืนผ้า 8"/>
                <p:cNvSpPr/>
                <p:nvPr/>
              </p:nvSpPr>
              <p:spPr>
                <a:xfrm>
                  <a:off x="2986767" y="-37558"/>
                  <a:ext cx="618713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ตัวชี้วัดที่ </a:t>
                  </a:r>
                  <a:r>
                    <a:rPr lang="en-US" sz="2400" b="1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1</a:t>
                  </a:r>
                  <a:r>
                    <a:rPr lang="th-TH" sz="2400" b="1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 อัตราส่วน</a:t>
                  </a:r>
                  <a:r>
                    <a:rPr lang="th-TH" sz="2400" b="1" dirty="0">
                      <a:solidFill>
                        <a:schemeClr val="bg1"/>
                      </a:solidFill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การตาย</a:t>
                  </a:r>
                  <a:r>
                    <a:rPr lang="th-TH" sz="2400" b="1" dirty="0" smtClean="0">
                      <a:solidFill>
                        <a:schemeClr val="bg1"/>
                      </a:solidFill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มารดา</a:t>
                  </a:r>
                </a:p>
                <a:p>
                  <a:pPr algn="ctr"/>
                  <a:r>
                    <a:rPr lang="th-TH" sz="2400" b="1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(</a:t>
                  </a:r>
                  <a:r>
                    <a:rPr lang="th-TH" sz="2400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ไม่</a:t>
                  </a:r>
                  <a:r>
                    <a:rPr lang="th-TH" sz="2400" dirty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เกิน </a:t>
                  </a:r>
                  <a:r>
                    <a:rPr lang="en-US" sz="2400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20 </a:t>
                  </a:r>
                  <a:r>
                    <a:rPr lang="th-TH" sz="2400" dirty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ต่อการเกิดมีชีพ</a:t>
                  </a:r>
                  <a:r>
                    <a:rPr lang="th-TH" sz="2400" dirty="0" smtClean="0">
                      <a:latin typeface="JasmineUPC" panose="02020603050405020304" pitchFamily="18" charset="-34"/>
                      <a:ea typeface="Tahoma" panose="020B0604030504040204" pitchFamily="34" charset="0"/>
                      <a:cs typeface="JasmineUPC" panose="02020603050405020304" pitchFamily="18" charset="-34"/>
                    </a:rPr>
                    <a:t>แสนคน)</a:t>
                  </a:r>
                  <a:endParaRPr lang="th-TH" sz="2400" dirty="0"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 flipV="1">
                <a:off x="10354767" y="50718"/>
                <a:ext cx="1134770" cy="1179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BFBFD"/>
                </a:clrFrom>
                <a:clrTo>
                  <a:srgbClr val="FB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78022" y="35729"/>
              <a:ext cx="1223029" cy="1243173"/>
            </a:xfrm>
            <a:prstGeom prst="rect">
              <a:avLst/>
            </a:prstGeom>
          </p:spPr>
        </p:pic>
      </p:grpSp>
      <p:graphicFrame>
        <p:nvGraphicFramePr>
          <p:cNvPr id="17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19810"/>
              </p:ext>
            </p:extLst>
          </p:nvPr>
        </p:nvGraphicFramePr>
        <p:xfrm>
          <a:off x="6350004" y="1224468"/>
          <a:ext cx="3565312" cy="371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431596"/>
              </p:ext>
            </p:extLst>
          </p:nvPr>
        </p:nvGraphicFramePr>
        <p:xfrm>
          <a:off x="26344" y="1484784"/>
          <a:ext cx="3406928" cy="28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26344" y="964152"/>
            <a:ext cx="3665612" cy="520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รายจังหวัดเขตสุขภาพที่</a:t>
            </a:r>
            <a:r>
              <a:rPr lang="en-US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6 </a:t>
            </a:r>
            <a:r>
              <a:rPr lang="th-TH" sz="24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</a:t>
            </a:r>
            <a:r>
              <a:rPr lang="en-US" sz="24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59</a:t>
            </a:r>
            <a:endParaRPr lang="th-TH" sz="24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6249144" y="1066726"/>
            <a:ext cx="36656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รายจังหวัดเขตสุขภาพที่</a:t>
            </a:r>
            <a:r>
              <a:rPr lang="en-US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6 </a:t>
            </a:r>
            <a:r>
              <a:rPr lang="th-TH" sz="24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</a:t>
            </a:r>
            <a:r>
              <a:rPr lang="en-US" sz="24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60</a:t>
            </a:r>
            <a:endParaRPr lang="th-TH" sz="24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6" name="Pentagon 2"/>
          <p:cNvSpPr/>
          <p:nvPr/>
        </p:nvSpPr>
        <p:spPr>
          <a:xfrm rot="5400000">
            <a:off x="334889" y="-334888"/>
            <a:ext cx="1066729" cy="1736508"/>
          </a:xfrm>
          <a:prstGeom prst="homePlat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 sz="1400" b="1" dirty="0" smtClean="0">
              <a:solidFill>
                <a:srgbClr val="C0000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endParaRPr lang="th-TH" sz="1400" b="1" dirty="0">
              <a:solidFill>
                <a:srgbClr val="C0000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r>
              <a:rPr lang="th-TH" sz="1800" b="1" dirty="0" smtClean="0">
                <a:solidFill>
                  <a:srgbClr val="C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แผนงาน</a:t>
            </a:r>
            <a:r>
              <a:rPr lang="th-TH" sz="1800" b="1" dirty="0">
                <a:solidFill>
                  <a:srgbClr val="C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ที่ </a:t>
            </a:r>
            <a:r>
              <a:rPr lang="en-US" sz="1800" b="1" dirty="0" smtClean="0">
                <a:solidFill>
                  <a:srgbClr val="C0000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1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พัฒนาคุณภาพ</a:t>
            </a:r>
            <a:r>
              <a:rPr lang="th-TH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ชีวิต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1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ทุกกลุ่ม</a:t>
            </a:r>
            <a:r>
              <a:rPr lang="th-TH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วัย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 </a:t>
            </a:r>
            <a:r>
              <a:rPr lang="en-US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1-7</a:t>
            </a:r>
            <a:r>
              <a:rPr lang="th-TH" sz="18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)</a:t>
            </a:r>
            <a:endParaRPr lang="th-TH" sz="1400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ctr"/>
            <a:endParaRPr lang="th-TH" sz="14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ตัวเชื่อมต่อตรง 14"/>
          <p:cNvCxnSpPr/>
          <p:nvPr/>
        </p:nvCxnSpPr>
        <p:spPr bwMode="auto">
          <a:xfrm>
            <a:off x="3744730" y="1054393"/>
            <a:ext cx="3345529" cy="3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รูปภาพ 5" descr="b27b4e5a50c7bece088b39eeeca19fb4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950" y="38100"/>
            <a:ext cx="113290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749300" y="1262322"/>
            <a:ext cx="8547100" cy="280076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th-TH" sz="32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สิ่งที่ค้นพบ</a:t>
            </a:r>
          </a:p>
          <a:p>
            <a:pPr lvl="0"/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2400" b="1" dirty="0" smtClean="0"/>
              <a:t>โรงพยาบาลพัฒนาตามเกณฑ์มาตรฐาน </a:t>
            </a:r>
            <a:r>
              <a:rPr lang="en-US" sz="2400" b="1" dirty="0" smtClean="0"/>
              <a:t>GREEN &amp; CLEAN Hospital</a:t>
            </a:r>
            <a:r>
              <a:rPr lang="th-TH" sz="2400" b="1" dirty="0" smtClean="0"/>
              <a:t> ผ่าน7 แห่ง(</a:t>
            </a:r>
            <a:r>
              <a:rPr lang="en-US" sz="2400" b="1" dirty="0" smtClean="0"/>
              <a:t>10 </a:t>
            </a:r>
            <a:r>
              <a:rPr lang="th-TH" sz="2400" b="1" dirty="0" smtClean="0"/>
              <a:t>แห่ง) คิดเป็นร้อยละ 70 (ระดับพื้นฐาน จำนวน 6  และระดับดี 1)</a:t>
            </a:r>
            <a:endParaRPr lang="en-US" sz="2400" b="1" dirty="0" smtClean="0">
              <a:latin typeface="JasmineUPC" pitchFamily="18" charset="-34"/>
              <a:cs typeface="JasmineUPC" pitchFamily="18" charset="-34"/>
            </a:endParaRPr>
          </a:p>
          <a:p>
            <a:pPr lvl="0"/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กิจกรรม</a:t>
            </a:r>
            <a:r>
              <a:rPr lang="th-TH" sz="2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ที่ยังไม่ผ่าน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ข้อ 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3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การจัดการขยะทั่วไป (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2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รพ.) และข้อ 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4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การพัฒนาส้วม(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HAS)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ที่อาคารผู้ป่วยนอก(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OPD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) (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1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รพ.)</a:t>
            </a:r>
          </a:p>
          <a:p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ทีม </a:t>
            </a:r>
            <a:r>
              <a:rPr lang="th-TH" sz="2400" b="1" dirty="0" err="1" smtClean="0"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ได้นำเกณฑ์ 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GREEN &amp; CLEAN Hospital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เข้าไปปรับใช้ในเกณฑ์พื้นฐานของการ</a:t>
            </a:r>
            <a:r>
              <a:rPr lang="th-TH" sz="2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ประเมิน รพ.สต.ติดดาว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49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คะแนน) 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738762" y="4624126"/>
            <a:ext cx="8583038" cy="138499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th-TH" b="1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โอกาสในการพัฒนา</a:t>
            </a:r>
          </a:p>
          <a:p>
            <a:pPr marL="342900" indent="-342900">
              <a:buFontTx/>
              <a:buChar char="-"/>
            </a:pP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กำหนดประเมินซ้ำในช่วงเดือน มิ.ย.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60 (2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รพ) </a:t>
            </a:r>
          </a:p>
          <a:p>
            <a:pPr marL="342900" indent="-342900">
              <a:buFontTx/>
              <a:buChar char="-"/>
            </a:pP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1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รพ)อยู่ระหว่างปรับปรุงอาคาร </a:t>
            </a:r>
            <a:r>
              <a:rPr lang="en-US" sz="2400" b="1" dirty="0" smtClean="0">
                <a:latin typeface="JasmineUPC" pitchFamily="18" charset="-34"/>
                <a:cs typeface="JasmineUPC" pitchFamily="18" charset="-34"/>
              </a:rPr>
              <a:t>OPD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 รอประเมินในปีต่อไป </a:t>
            </a:r>
            <a:endParaRPr lang="en-US" sz="1800" b="1" dirty="0" smtClean="0">
              <a:latin typeface="JasmineUPC" pitchFamily="18" charset="-34"/>
              <a:cs typeface="JasmineUPC" pitchFamily="18" charset="-34"/>
            </a:endParaRPr>
          </a:p>
          <a:p>
            <a:endParaRPr lang="en-US" sz="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" name="image13.png" descr="s1_1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20" y="-96524"/>
            <a:ext cx="8970997" cy="13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24378" y="105130"/>
            <a:ext cx="6757086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ร้อยละของโรงพยาบาลที่พัฒนาอนามัยสิ่งแวดล้อมได้ตามเกณฑ์ </a:t>
            </a:r>
            <a:r>
              <a:rPr lang="en-US" sz="2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(GREEN &amp; CLEAN Hospital)</a:t>
            </a:r>
            <a:endParaRPr lang="th-TH" sz="2400" b="1" dirty="0">
              <a:solidFill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772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195" y="1760932"/>
            <a:ext cx="71269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ขอบคุณค่ะ</a:t>
            </a:r>
            <a:endParaRPr lang="th-TH" sz="1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0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90514"/>
              </p:ext>
            </p:extLst>
          </p:nvPr>
        </p:nvGraphicFramePr>
        <p:xfrm>
          <a:off x="-14223" y="4320480"/>
          <a:ext cx="9902614" cy="27660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29810"/>
                <a:gridCol w="4972804"/>
              </a:tblGrid>
              <a:tr h="54100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itchFamily="34" charset="0"/>
                          <a:cs typeface="JasmineUPC" panose="02020603050405020304" pitchFamily="18" charset="-34"/>
                        </a:rPr>
                        <a:t>จุดเด่น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itchFamily="34" charset="0"/>
                          <a:cs typeface="JasmineUPC" panose="02020603050405020304" pitchFamily="18" charset="-34"/>
                        </a:rPr>
                        <a:t>โอกาสในการพัฒนา</a:t>
                      </a:r>
                      <a:endParaRPr lang="th-TH" sz="24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</a:tr>
              <a:tr h="202390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เริ่มใช้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Progesterone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ในครรภ์เสี่ยง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การคัดกรองพัฒนาการเด็ก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    - ความครอบคลุม (ตาพระยา)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    -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พบสงสัยล่าช้า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(วัฒนานคร)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     -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การกระตุ้นติดตามประเมินซ้ำ (เขาฉกรรจ์) 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วางแผน</a:t>
                      </a:r>
                      <a:r>
                        <a:rPr lang="th-TH" sz="2000" b="1" u="none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เชิงรุก โดยดึงข้อมูลกลุ่มเป้าหมายล่วงหน้าทุกเดือน ประสานเครือข่าย ชุมชน ค้นหา ติดตามเด็กให้มาคัดกรองในเวลาที่กำหนด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ปรับระบบบริการ(เวลานัดหมาย)ให้เอื้อต่อการคัดกรองอย่างมีคุณภาพ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ใช้ระบบพี่เลี้ยงในการฝึกทักษะผู้คัดกรองมือใหม่ และผู้คัดกรองควรผ่านการประเมินทักษะก่อน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ปฎิบัติ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จริง</a:t>
                      </a:r>
                    </a:p>
                  </a:txBody>
                  <a:tcPr marL="74295" marR="74295"/>
                </a:tc>
              </a:tr>
            </a:tbl>
          </a:graphicData>
        </a:graphic>
      </p:graphicFrame>
      <p:sp>
        <p:nvSpPr>
          <p:cNvPr id="11" name="Shape 64"/>
          <p:cNvSpPr/>
          <p:nvPr/>
        </p:nvSpPr>
        <p:spPr>
          <a:xfrm>
            <a:off x="3512840" y="1001755"/>
            <a:ext cx="2850317" cy="32193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algn="ctr" defTabSz="4101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18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th-TH" sz="24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ผลงาน</a:t>
            </a:r>
            <a:r>
              <a:rPr lang="th-TH" sz="2400" b="1" kern="0" dirty="0" err="1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ไตรมาส</a:t>
            </a:r>
            <a:r>
              <a:rPr lang="th-TH" sz="24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2 </a:t>
            </a:r>
            <a:r>
              <a:rPr lang="th-TH" sz="24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ปี </a:t>
            </a:r>
            <a:r>
              <a:rPr lang="en-US" sz="24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60</a:t>
            </a:r>
            <a:endParaRPr lang="en-US" sz="1600" b="1" kern="0" dirty="0" smtClean="0">
              <a:solidFill>
                <a:schemeClr val="tx1"/>
              </a:solidFill>
              <a:latin typeface="JasmineUPC" pitchFamily="18" charset="-34"/>
              <a:ea typeface="Tahoma" pitchFamily="34" charset="0"/>
              <a:cs typeface="JasmineUPC" pitchFamily="18" charset="-34"/>
              <a:sym typeface="Helvetica Light"/>
            </a:endParaRP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- 0-5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ปี พัฒนาการสมวัย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  94.69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- 9,18,30,42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th-TH" sz="1600" b="1" u="sng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คัดกรอง  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49.78</a:t>
            </a:r>
            <a:r>
              <a:rPr lang="th-TH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(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เป้า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100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พบ</a:t>
            </a:r>
            <a:r>
              <a:rPr lang="th-TH" sz="1600" b="1" u="sng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สงสัยล่าช้า  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3.10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(ไม่น้อยกว่า 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20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)</a:t>
            </a:r>
            <a:endParaRPr lang="en-US" sz="1600" b="1" kern="0" dirty="0" smtClean="0">
              <a:solidFill>
                <a:schemeClr val="tx1"/>
              </a:solidFill>
              <a:latin typeface="JasmineUPC" pitchFamily="18" charset="-34"/>
              <a:ea typeface="Tahoma" pitchFamily="34" charset="0"/>
              <a:cs typeface="JasmineUPC" pitchFamily="18" charset="-34"/>
              <a:sym typeface="Helvetica Light"/>
            </a:endParaRP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ติดตาม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ประเมินซ้ำ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16.79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กินนมแม่ 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6 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เดือน 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51.11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th-TH" sz="18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</a:t>
            </a:r>
            <a:r>
              <a:rPr lang="en-US" sz="18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LBW     8.66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18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- BA        18.04</a:t>
            </a:r>
          </a:p>
          <a:p>
            <a:pPr marL="108000" defTabSz="410140">
              <a:defRPr sz="2400">
                <a:solidFill>
                  <a:srgbClr val="FFFFFF"/>
                </a:solidFill>
              </a:defRPr>
            </a:pP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- </a:t>
            </a:r>
            <a:r>
              <a:rPr lang="en-US" sz="16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0-5</a:t>
            </a:r>
            <a:r>
              <a:rPr lang="th-TH" sz="16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ปี สูงสมส่วน  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        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49.32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16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  </a:t>
            </a:r>
            <a:r>
              <a:rPr lang="th-TH" sz="1600" b="1" kern="0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สูงเฉลี่ย ชาย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108.87 (113)</a:t>
            </a: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     สูงเฉลี่ย</a:t>
            </a:r>
            <a:r>
              <a:rPr lang="en-US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 </a:t>
            </a:r>
            <a:r>
              <a:rPr lang="th-TH" sz="1600" b="1" kern="0" dirty="0" smtClean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หญิง </a:t>
            </a:r>
            <a:r>
              <a:rPr lang="en-US" sz="1600" b="1" kern="0" dirty="0" smtClean="0">
                <a:solidFill>
                  <a:srgbClr val="FF0000"/>
                </a:solidFill>
                <a:latin typeface="JasmineUPC" pitchFamily="18" charset="-34"/>
                <a:ea typeface="Tahoma" pitchFamily="34" charset="0"/>
                <a:cs typeface="JasmineUPC" pitchFamily="18" charset="-34"/>
                <a:sym typeface="Helvetica Light"/>
              </a:rPr>
              <a:t>108.46 (112)</a:t>
            </a:r>
            <a:endParaRPr lang="th-TH" sz="1600" b="1" kern="0" dirty="0" smtClean="0">
              <a:solidFill>
                <a:srgbClr val="FF0000"/>
              </a:solidFill>
              <a:latin typeface="JasmineUPC" pitchFamily="18" charset="-34"/>
              <a:ea typeface="Tahoma" pitchFamily="34" charset="0"/>
              <a:cs typeface="JasmineUPC" pitchFamily="18" charset="-34"/>
              <a:sym typeface="Helvetica Light"/>
            </a:endParaRP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lang="en-US" sz="1600" b="1" kern="0" dirty="0">
              <a:solidFill>
                <a:schemeClr val="tx1"/>
              </a:solidFill>
              <a:latin typeface="JasmineUPC" pitchFamily="18" charset="-34"/>
              <a:ea typeface="Tahoma" pitchFamily="34" charset="0"/>
              <a:cs typeface="JasmineUPC" pitchFamily="18" charset="-34"/>
              <a:sym typeface="Helvetica Light"/>
            </a:endParaRPr>
          </a:p>
          <a:p>
            <a:pPr marL="108000" defTabSz="41014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lang="en-US" sz="1600" b="1" kern="0" dirty="0" smtClean="0">
              <a:solidFill>
                <a:schemeClr val="tx1"/>
              </a:solidFill>
              <a:latin typeface="JasmineUPC" pitchFamily="18" charset="-34"/>
              <a:ea typeface="Tahoma" pitchFamily="34" charset="0"/>
              <a:cs typeface="JasmineUPC" pitchFamily="18" charset="-34"/>
              <a:sym typeface="Helvetica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" y="-171400"/>
            <a:ext cx="8229363" cy="1581163"/>
            <a:chOff x="3677677" y="-437051"/>
            <a:chExt cx="8908975" cy="1752563"/>
          </a:xfrm>
        </p:grpSpPr>
        <p:pic>
          <p:nvPicPr>
            <p:cNvPr id="67590" name="image13.png" descr="s1_1s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09"/>
            <a:stretch/>
          </p:blipFill>
          <p:spPr bwMode="auto">
            <a:xfrm>
              <a:off x="3677677" y="-437051"/>
              <a:ext cx="8908975" cy="175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8" name="สี่เหลี่ยมผืนผ้า 8"/>
            <p:cNvSpPr/>
            <p:nvPr/>
          </p:nvSpPr>
          <p:spPr>
            <a:xfrm>
              <a:off x="4611820" y="-175430"/>
              <a:ext cx="7501042" cy="78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ตัวชี้วัดที่ </a:t>
              </a:r>
              <a:r>
                <a:rPr lang="en-US" sz="2000" b="1" dirty="0" smtClean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2-3  </a:t>
              </a:r>
              <a:r>
                <a:rPr lang="th-TH" sz="2000" b="1" dirty="0" smtClean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เด็ก </a:t>
              </a:r>
              <a:r>
                <a:rPr lang="en-US" sz="2000" b="1" dirty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0-5 </a:t>
              </a:r>
              <a:r>
                <a:rPr lang="th-TH" sz="2000" b="1" dirty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ปี มีพัฒนาการ</a:t>
              </a:r>
              <a:r>
                <a:rPr lang="th-TH" sz="2000" b="1" dirty="0" smtClean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สมวัย</a:t>
              </a:r>
              <a:r>
                <a:rPr lang="th-TH" sz="2000" b="1" dirty="0" smtClean="0">
                  <a:latin typeface="JasmineUPC" pitchFamily="18" charset="-34"/>
                  <a:cs typeface="JasmineUPC" pitchFamily="18" charset="-34"/>
                  <a:sym typeface="TH SarabunPSK" pitchFamily="34" charset="-34"/>
                </a:rPr>
                <a:t>ไม่</a:t>
              </a:r>
              <a:r>
                <a:rPr lang="th-TH" sz="2000" b="1" dirty="0">
                  <a:latin typeface="JasmineUPC" pitchFamily="18" charset="-34"/>
                  <a:cs typeface="JasmineUPC" pitchFamily="18" charset="-34"/>
                  <a:sym typeface="TH SarabunPSK" pitchFamily="34" charset="-34"/>
                </a:rPr>
                <a:t>น้อย</a:t>
              </a:r>
              <a:r>
                <a:rPr lang="th-TH" sz="2000" b="1" dirty="0" smtClean="0">
                  <a:latin typeface="JasmineUPC" pitchFamily="18" charset="-34"/>
                  <a:cs typeface="JasmineUPC" pitchFamily="18" charset="-34"/>
                  <a:sym typeface="TH SarabunPSK" pitchFamily="34" charset="-34"/>
                </a:rPr>
                <a:t>กว่าร้อยละ </a:t>
              </a:r>
              <a:r>
                <a:rPr lang="en-US" sz="2000" b="1" dirty="0">
                  <a:latin typeface="JasmineUPC" pitchFamily="18" charset="-34"/>
                  <a:cs typeface="JasmineUPC" pitchFamily="18" charset="-34"/>
                  <a:sym typeface="TH SarabunPSK" pitchFamily="34" charset="-34"/>
                </a:rPr>
                <a:t>85</a:t>
              </a:r>
            </a:p>
            <a:p>
              <a:r>
                <a:rPr lang="th-TH" sz="2000" b="1" dirty="0" smtClean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                 สูง</a:t>
              </a:r>
              <a:r>
                <a:rPr lang="th-TH" sz="2000" b="1" dirty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ดี สมส่วน ร้อยละ </a:t>
              </a:r>
              <a:r>
                <a:rPr lang="en-US" sz="2000" b="1" dirty="0">
                  <a:latin typeface="JasmineUPC" pitchFamily="18" charset="-34"/>
                  <a:ea typeface="Tahoma" panose="020B0604030504040204" pitchFamily="34" charset="0"/>
                  <a:cs typeface="JasmineUPC" pitchFamily="18" charset="-34"/>
                </a:rPr>
                <a:t>51</a:t>
              </a:r>
              <a:endParaRPr lang="th-TH" sz="2000" b="1" dirty="0">
                <a:latin typeface="JasmineUPC" pitchFamily="18" charset="-34"/>
                <a:ea typeface="Tahoma" panose="020B0604030504040204" pitchFamily="34" charset="0"/>
                <a:cs typeface="JasmineUPC" pitchFamily="18" charset="-34"/>
              </a:endParaRPr>
            </a:p>
          </p:txBody>
        </p:sp>
      </p:grpSp>
      <p:graphicFrame>
        <p:nvGraphicFramePr>
          <p:cNvPr id="12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253676"/>
              </p:ext>
            </p:extLst>
          </p:nvPr>
        </p:nvGraphicFramePr>
        <p:xfrm>
          <a:off x="1305" y="1581163"/>
          <a:ext cx="3439527" cy="27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56456" y="1061352"/>
            <a:ext cx="3665612" cy="519811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ความครอบคลุมการคัดกรอง</a:t>
            </a:r>
            <a:endParaRPr lang="th-TH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14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03836"/>
              </p:ext>
            </p:extLst>
          </p:nvPr>
        </p:nvGraphicFramePr>
        <p:xfrm>
          <a:off x="6435165" y="1581163"/>
          <a:ext cx="3470835" cy="271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6449891" y="1099255"/>
            <a:ext cx="3456109" cy="519811"/>
          </a:xfrm>
          <a:prstGeom prst="rect">
            <a:avLst/>
          </a:prstGeom>
        </p:spPr>
        <p:txBody>
          <a:bodyPr vert="horz" lIns="50573" tIns="50573" rIns="50573" bIns="50573" rtlCol="0" anchor="ctr">
            <a:noAutofit/>
          </a:bodyPr>
          <a:lstStyle>
            <a:lvl1pPr algn="ctr" defTabSz="1011479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พบสงสัยล่าช้า</a:t>
            </a:r>
            <a:endParaRPr lang="th-TH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5765" y="4007983"/>
            <a:ext cx="2213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 19 </a:t>
            </a:r>
            <a:r>
              <a:rPr lang="th-TH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เมษายน 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199B-E32B-435B-8EA2-222F43E167B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image13.png" descr="s1_1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10" y="-119628"/>
            <a:ext cx="791008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7596" name="Shape 344"/>
          <p:cNvSpPr>
            <a:spLocks noChangeArrowheads="1"/>
          </p:cNvSpPr>
          <p:nvPr/>
        </p:nvSpPr>
        <p:spPr bwMode="auto">
          <a:xfrm>
            <a:off x="4161173" y="1090280"/>
            <a:ext cx="4034176" cy="3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8099" tIns="38099" rIns="38099" bIns="38099">
            <a:spAutoFit/>
          </a:bodyPr>
          <a:lstStyle/>
          <a:p>
            <a:pPr defTabSz="762000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&gt;&gt;</a:t>
            </a:r>
            <a:r>
              <a:rPr lang="th-TH" sz="1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ผลการดำเนินงาน ร้อยละ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63.80</a:t>
            </a:r>
          </a:p>
        </p:txBody>
      </p:sp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617147" y="25533"/>
            <a:ext cx="4914546" cy="10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573" tIns="50573" rIns="50573" bIns="50573" anchor="ctr">
            <a:spAutoFit/>
          </a:bodyPr>
          <a:lstStyle/>
          <a:p>
            <a:pPr defTabSz="762000"/>
            <a:r>
              <a:rPr lang="th-TH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ตัวชี้วัดที่</a:t>
            </a:r>
            <a:r>
              <a:rPr lang="en-US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 4 </a:t>
            </a:r>
            <a:r>
              <a:rPr lang="th-TH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เด็กวัยเรียน  </a:t>
            </a:r>
            <a:r>
              <a:rPr lang="th-TH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สูงดี สมส่วน</a:t>
            </a:r>
          </a:p>
          <a:p>
            <a:pPr defTabSz="762000"/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ไม่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น้อยกว่าร้อยละ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TH SarabunPSK" pitchFamily="34" charset="-34"/>
              </a:rPr>
              <a:t>66</a:t>
            </a:r>
          </a:p>
          <a:p>
            <a:pPr defTabSz="762000"/>
            <a:endParaRPr lang="th-TH" sz="2000" b="1" dirty="0">
              <a:solidFill>
                <a:srgbClr val="FFFFFF"/>
              </a:solidFill>
              <a:latin typeface="Tahoma" pitchFamily="34" charset="0"/>
              <a:cs typeface="Tahoma" pitchFamily="34" charset="0"/>
              <a:sym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37223"/>
              </p:ext>
            </p:extLst>
          </p:nvPr>
        </p:nvGraphicFramePr>
        <p:xfrm>
          <a:off x="90532" y="3705162"/>
          <a:ext cx="9706987" cy="3063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0808"/>
                <a:gridCol w="3409452"/>
                <a:gridCol w="3286727"/>
              </a:tblGrid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สถานการณ์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จุดเด่น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โอกาสในการพัฒนา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4295" marR="74295"/>
                </a:tc>
              </a:tr>
              <a:tr h="2667019"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เด็กวัยเรียนอายุ </a:t>
                      </a:r>
                      <a:r>
                        <a:rPr lang="en-US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6-14 </a:t>
                      </a: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ปี                            มีภาวะเริ่มอ้วนและอ้วน                       ร้อยละ </a:t>
                      </a:r>
                      <a:r>
                        <a:rPr lang="en-US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9.40 </a:t>
                      </a:r>
                      <a:endParaRPr lang="th-TH" sz="2000" b="1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(ไม่เกิน</a:t>
                      </a:r>
                      <a:r>
                        <a:rPr lang="en-US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10</a:t>
                      </a: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%)</a:t>
                      </a:r>
                    </a:p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ภาวะเตี้ย ร้อยละ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7.67 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                   (ไม่เกิน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5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%)</a:t>
                      </a:r>
                      <a:endParaRPr lang="th-TH" sz="2000" b="1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marL="273050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ภาวะผอม ร้อยละ</a:t>
                      </a:r>
                      <a:r>
                        <a:rPr lang="en-US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5.52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(</a:t>
                      </a: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ไม่เกินร้อยละ</a:t>
                      </a:r>
                      <a:r>
                        <a:rPr lang="en-US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5 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)</a:t>
                      </a:r>
                      <a:endParaRPr lang="th-TH" sz="2000" b="1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สร้างโรงเรียนต้นแบบส่งเสริมสุขภาพให้เด็ก   สูงดีสมส่วน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ด้านโภชนาการ และกิจกรรมทางกาย</a:t>
                      </a: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th-TH" sz="2000" b="1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มีการพัฒนาสุขภาพนักเรียน โดยใช้กระบวนการ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โรงเรียนส่งเสริมสุขภาพอย่างต่อเนื่อง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                              </a:t>
                      </a:r>
                      <a:r>
                        <a:rPr lang="th-TH" sz="2000" b="1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ร้อยละ </a:t>
                      </a:r>
                      <a:r>
                        <a:rPr lang="en-US" sz="2000" b="1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97.4 = 297</a:t>
                      </a:r>
                      <a:r>
                        <a:rPr lang="th-TH" sz="2000" b="1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แห่ง)</a:t>
                      </a:r>
                      <a:endParaRPr lang="en-US" sz="2000" b="1" dirty="0" smtClean="0"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th-TH" sz="2000" b="1" baseline="0" dirty="0" smtClean="0"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สร้างการมีส่วนร่วมกับภาคีทุกภาคส่วนตั้งแต่ระดับครอบครัวเป็นต้นไปในการเฝ้าระวังภาวะสุขภาพ                เด็กวัยเรียนระดับพื้นที่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996" y="25533"/>
            <a:ext cx="1049523" cy="7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กลุ่ม 14"/>
          <p:cNvGrpSpPr/>
          <p:nvPr/>
        </p:nvGrpSpPr>
        <p:grpSpPr>
          <a:xfrm>
            <a:off x="257577" y="1104679"/>
            <a:ext cx="9539942" cy="2655952"/>
            <a:chOff x="941721" y="1321640"/>
            <a:chExt cx="8072494" cy="232167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941721" y="1321640"/>
              <a:ext cx="7773683" cy="2250236"/>
              <a:chOff x="3521122" y="1588368"/>
              <a:chExt cx="5546678" cy="1912640"/>
            </a:xfrm>
            <a:gradFill>
              <a:gsLst>
                <a:gs pos="0">
                  <a:srgbClr val="99FF33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rgbClr val="CCFFCC"/>
                </a:gs>
              </a:gsLst>
              <a:lin ang="5400000" scaled="0"/>
            </a:gradFill>
          </p:grpSpPr>
          <p:sp>
            <p:nvSpPr>
              <p:cNvPr id="12" name="Shape 75"/>
              <p:cNvSpPr/>
              <p:nvPr/>
            </p:nvSpPr>
            <p:spPr>
              <a:xfrm>
                <a:off x="3521123" y="1588368"/>
                <a:ext cx="5546677" cy="19050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defTabSz="410140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sz="2500" kern="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Helvetica Light"/>
                </a:endParaRPr>
              </a:p>
            </p:txBody>
          </p:sp>
          <p:graphicFrame>
            <p:nvGraphicFramePr>
              <p:cNvPr id="16" name="แผนภูมิ 15"/>
              <p:cNvGraphicFramePr/>
              <p:nvPr>
                <p:extLst>
                  <p:ext uri="{D42A27DB-BD31-4B8C-83A1-F6EECF244321}">
                    <p14:modId xmlns:p14="http://schemas.microsoft.com/office/powerpoint/2010/main" val="3783043355"/>
                  </p:ext>
                </p:extLst>
              </p:nvPr>
            </p:nvGraphicFramePr>
            <p:xfrm>
              <a:off x="3521122" y="1816225"/>
              <a:ext cx="5160163" cy="1684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6299571" y="3357562"/>
              <a:ext cx="2714644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dirty="0" smtClean="0"/>
                <a:t>ที่มาข้อมูล </a:t>
              </a:r>
              <a:r>
                <a:rPr lang="en-US" sz="1200" dirty="0" smtClean="0"/>
                <a:t>:  </a:t>
              </a:r>
              <a:r>
                <a:rPr lang="en-US" sz="12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HDC 16</a:t>
              </a:r>
              <a:r>
                <a:rPr lang="th-TH" sz="12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พฤษภาคม </a:t>
              </a:r>
              <a:r>
                <a:rPr lang="en-US" sz="12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2560</a:t>
              </a:r>
              <a:endParaRPr lang="th-TH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7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แผนภูมิ 3"/>
          <p:cNvGraphicFramePr>
            <a:graphicFrameLocks/>
          </p:cNvGraphicFramePr>
          <p:nvPr/>
        </p:nvGraphicFramePr>
        <p:xfrm>
          <a:off x="111788" y="785813"/>
          <a:ext cx="9654910" cy="509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Chart" r:id="rId4" imgW="8913124" imgH="5108891" progId="Excel.Chart.8">
                  <p:embed/>
                </p:oleObj>
              </mc:Choice>
              <mc:Fallback>
                <p:oleObj name="Chart" r:id="rId4" imgW="8913124" imgH="510889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88" y="785813"/>
                        <a:ext cx="9654910" cy="509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584729" y="2997200"/>
            <a:ext cx="9204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50838" y="158887"/>
            <a:ext cx="889132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9pPr>
          </a:lstStyle>
          <a:p>
            <a:pPr algn="ctr" eaLnBrk="1" hangingPunct="1"/>
            <a:r>
              <a:rPr lang="th-TH" altLang="x-none" b="1" dirty="0" smtClean="0">
                <a:latin typeface="JasmineUPC" pitchFamily="18" charset="-34"/>
                <a:ea typeface="TH SarabunPSK" charset="0"/>
                <a:cs typeface="JasmineUPC" pitchFamily="18" charset="-34"/>
              </a:rPr>
              <a:t>ตัวชี้วัดที่ 5 เด็ก</a:t>
            </a:r>
            <a:r>
              <a:rPr lang="th-TH" altLang="x-none" b="1" dirty="0">
                <a:latin typeface="JasmineUPC" pitchFamily="18" charset="-34"/>
                <a:ea typeface="TH SarabunPSK" charset="0"/>
                <a:cs typeface="JasmineUPC" pitchFamily="18" charset="-34"/>
              </a:rPr>
              <a:t>กลุ่มอายุ 12 ปี ฟันดีไม่มีผุ </a:t>
            </a:r>
            <a:r>
              <a:rPr lang="en-US" altLang="x-none" b="1" dirty="0">
                <a:latin typeface="JasmineUPC" pitchFamily="18" charset="-34"/>
                <a:ea typeface="TH SarabunPSK" charset="0"/>
                <a:cs typeface="JasmineUPC" pitchFamily="18" charset="-34"/>
              </a:rPr>
              <a:t>cavity free </a:t>
            </a:r>
            <a:r>
              <a:rPr lang="th-TH" altLang="x-none" b="1" dirty="0">
                <a:latin typeface="JasmineUPC" pitchFamily="18" charset="-34"/>
                <a:ea typeface="TH SarabunPSK" charset="0"/>
                <a:cs typeface="JasmineUPC" pitchFamily="18" charset="-34"/>
              </a:rPr>
              <a:t>(ร้อยละ 52</a:t>
            </a:r>
            <a:r>
              <a:rPr lang="th-TH" altLang="x-none" b="1" dirty="0" smtClean="0">
                <a:latin typeface="JasmineUPC" pitchFamily="18" charset="-34"/>
                <a:ea typeface="TH SarabunPSK" charset="0"/>
                <a:cs typeface="JasmineUPC" pitchFamily="18" charset="-34"/>
              </a:rPr>
              <a:t>)</a:t>
            </a:r>
            <a:endParaRPr lang="th-TH" altLang="x-none" b="1" dirty="0">
              <a:latin typeface="JasmineUPC" pitchFamily="18" charset="-34"/>
              <a:ea typeface="TH SarabunPSK" charset="0"/>
              <a:cs typeface="JasmineUPC" pitchFamily="18" charset="-34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1728" y="6237289"/>
            <a:ext cx="9427898" cy="504825"/>
          </a:xfrm>
          <a:prstGeom prst="homePlate">
            <a:avLst>
              <a:gd name="adj" fmla="val 22059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>
            <a:lvl1pPr defTabSz="915988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9pPr>
          </a:lstStyle>
          <a:p>
            <a:pPr eaLnBrk="1" hangingPunct="1"/>
            <a:r>
              <a:rPr lang="th-TH" altLang="en-US" sz="2000" b="1" dirty="0">
                <a:latin typeface="JasmineUPC" pitchFamily="18" charset="-34"/>
                <a:ea typeface="TH SarabunPSK" charset="0"/>
                <a:cs typeface="JasmineUPC" pitchFamily="18" charset="-34"/>
              </a:rPr>
              <a:t>การ</a:t>
            </a:r>
            <a:r>
              <a:rPr lang="th-TH" altLang="en-US" sz="2000" b="1" dirty="0" smtClean="0">
                <a:latin typeface="JasmineUPC" pitchFamily="18" charset="-34"/>
                <a:ea typeface="TH SarabunPSK" charset="0"/>
                <a:cs typeface="JasmineUPC" pitchFamily="18" charset="-34"/>
              </a:rPr>
              <a:t>สำรวจ ใน</a:t>
            </a:r>
            <a:r>
              <a:rPr lang="th-TH" altLang="en-US" sz="2000" b="1" dirty="0">
                <a:latin typeface="JasmineUPC" pitchFamily="18" charset="-34"/>
                <a:ea typeface="TH SarabunPSK" charset="0"/>
                <a:cs typeface="JasmineUPC" pitchFamily="18" charset="-34"/>
              </a:rPr>
              <a:t>เดือน มิถุนายน – กันยายน 2560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272480" y="6331744"/>
            <a:ext cx="1188376" cy="315913"/>
          </a:xfrm>
          <a:prstGeom prst="homePlate">
            <a:avLst/>
          </a:prstGeom>
          <a:solidFill>
            <a:srgbClr val="0F3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หมายเหตุ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45087"/>
              </p:ext>
            </p:extLst>
          </p:nvPr>
        </p:nvGraphicFramePr>
        <p:xfrm>
          <a:off x="373135" y="759810"/>
          <a:ext cx="9237001" cy="387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r:id="rId4" imgW="8529043" imgH="3993226" progId="Excel.Chart.8">
                  <p:embed/>
                </p:oleObj>
              </mc:Choice>
              <mc:Fallback>
                <p:oleObj r:id="rId4" imgW="8529043" imgH="399322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35" y="759810"/>
                        <a:ext cx="9237001" cy="387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194738" y="6381750"/>
            <a:ext cx="3516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9pPr>
          </a:lstStyle>
          <a:p>
            <a:pPr algn="ctr" eaLnBrk="1" hangingPunct="1"/>
            <a:r>
              <a:rPr lang="th-TH" altLang="x-none" sz="2000" b="1" dirty="0">
                <a:latin typeface="JasmineUPC" pitchFamily="18" charset="-34"/>
                <a:cs typeface="JasmineUPC" pitchFamily="18" charset="-34"/>
              </a:rPr>
              <a:t>ข้อมูล ณ วันที่ 27 เมษายน 2560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28788" y="112956"/>
            <a:ext cx="972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cs typeface="Angsana New" charset="0"/>
              </a:defRPr>
            </a:lvl9pPr>
          </a:lstStyle>
          <a:p>
            <a:pPr algn="ctr" eaLnBrk="1" hangingPunct="1"/>
            <a:r>
              <a:rPr lang="th-TH" altLang="x-none" sz="2000" b="1" dirty="0" smtClean="0">
                <a:latin typeface="JasmineUPC" pitchFamily="18" charset="-34"/>
                <a:cs typeface="JasmineUPC" pitchFamily="18" charset="-34"/>
              </a:rPr>
              <a:t>ผลการดำเนินงาน บริการ</a:t>
            </a:r>
            <a:r>
              <a:rPr lang="th-TH" altLang="x-none" sz="2000" b="1" dirty="0">
                <a:latin typeface="JasmineUPC" pitchFamily="18" charset="-34"/>
                <a:cs typeface="JasmineUPC" pitchFamily="18" charset="-34"/>
              </a:rPr>
              <a:t>ทันตก</a:t>
            </a:r>
            <a:r>
              <a:rPr lang="th-TH" altLang="x-none" sz="2000" b="1" dirty="0" err="1" smtClean="0">
                <a:latin typeface="JasmineUPC" pitchFamily="18" charset="-34"/>
                <a:cs typeface="JasmineUPC" pitchFamily="18" charset="-34"/>
              </a:rPr>
              <a:t>รรม</a:t>
            </a:r>
            <a:r>
              <a:rPr lang="th-TH" altLang="x-none" sz="2000" b="1" dirty="0" smtClean="0">
                <a:latin typeface="JasmineUPC" pitchFamily="18" charset="-34"/>
                <a:cs typeface="JasmineUPC" pitchFamily="18" charset="-34"/>
              </a:rPr>
              <a:t>  (</a:t>
            </a:r>
            <a:r>
              <a:rPr lang="th-TH" altLang="x-none" sz="2000" b="1" dirty="0">
                <a:latin typeface="JasmineUPC" pitchFamily="18" charset="-34"/>
                <a:cs typeface="JasmineUPC" pitchFamily="18" charset="-34"/>
              </a:rPr>
              <a:t>ร้อยละ 25</a:t>
            </a:r>
            <a:r>
              <a:rPr lang="th-TH" altLang="x-none" sz="2000" b="1" dirty="0" smtClean="0">
                <a:latin typeface="JasmineUPC" pitchFamily="18" charset="-34"/>
                <a:cs typeface="JasmineUPC" pitchFamily="18" charset="-34"/>
              </a:rPr>
              <a:t>)</a:t>
            </a:r>
            <a:endParaRPr lang="th-TH" altLang="x-none" sz="2000" b="1" dirty="0"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64288"/>
              </p:ext>
            </p:extLst>
          </p:nvPr>
        </p:nvGraphicFramePr>
        <p:xfrm>
          <a:off x="835762" y="4793587"/>
          <a:ext cx="8514300" cy="1222403"/>
        </p:xfrm>
        <a:graphic>
          <a:graphicData uri="http://schemas.openxmlformats.org/drawingml/2006/table">
            <a:tbl>
              <a:tblPr/>
              <a:tblGrid>
                <a:gridCol w="4257149"/>
                <a:gridCol w="4257151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ตัวชี้วัด</a:t>
                      </a:r>
                    </a:p>
                  </a:txBody>
                  <a:tcPr marL="99075" marR="99075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ผลงาน</a:t>
                      </a:r>
                      <a:endParaRPr kumimoji="0" lang="th-TH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75" marR="99075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ร้อยละ เด็ก 6 - 12 ปี ได้รับบริการทันตก</a:t>
                      </a:r>
                      <a:r>
                        <a:rPr kumimoji="0" lang="th-TH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รรม</a:t>
                      </a:r>
                      <a:r>
                        <a:rPr kumimoji="0" lang="th-TH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ในจังหวัดสระแก้ว (ร้อยละ 25)</a:t>
                      </a:r>
                      <a:endParaRPr kumimoji="0" lang="th-TH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9075" marR="99075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ผลงาน 7 เดือน </a:t>
                      </a:r>
                      <a:r>
                        <a:rPr kumimoji="0" lang="th-TH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ร้อยละ 36.94</a:t>
                      </a:r>
                    </a:p>
                  </a:txBody>
                  <a:tcPr marL="99075" marR="99075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7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73912"/>
              </p:ext>
            </p:extLst>
          </p:nvPr>
        </p:nvGraphicFramePr>
        <p:xfrm>
          <a:off x="0" y="1"/>
          <a:ext cx="9813701" cy="6857999"/>
        </p:xfrm>
        <a:graphic>
          <a:graphicData uri="http://schemas.openxmlformats.org/drawingml/2006/table">
            <a:tbl>
              <a:tblPr/>
              <a:tblGrid>
                <a:gridCol w="4662152"/>
                <a:gridCol w="5151549"/>
              </a:tblGrid>
              <a:tr h="1042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ข้อเสนอแนะจากการตรวจ</a:t>
                      </a:r>
                      <a:r>
                        <a:rPr kumimoji="0" lang="th-TH" altLang="x-non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ราชการ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รอบ </a:t>
                      </a:r>
                      <a:r>
                        <a:rPr kumimoji="0" lang="th-TH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1 / 2560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ผลการดำเนินงานตามข้อเสนอแนะ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2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ทำการตรวจคัดกรองในเด็กทุกชั้นปี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มี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การตรวจคัดกรอง </a:t>
                      </a:r>
                      <a:r>
                        <a:rPr kumimoji="0" lang="th-TH" altLang="x-non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ทส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.001 ใน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เด็กประถมศึกษา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ทุกชั้นปี และ 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ใน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ศูนย์พัฒนาเด็กเล็กและชั้นอนุบาล โดย</a:t>
                      </a:r>
                      <a:r>
                        <a:rPr kumimoji="0" lang="th-TH" altLang="x-non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ทันต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บุคลากร </a:t>
                      </a:r>
                      <a:r>
                        <a:rPr kumimoji="0" lang="th-TH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ปี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ละ 2 ครั้ง 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(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มิถุนายนและพฤศจิกายน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)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8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เพิ่ม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บริการตรวจ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คัดกรองและเคลือบหลุมร่องฟัน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ตรวจ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คัดกรองและให้บริการ 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ทันตก</a:t>
                      </a:r>
                      <a:r>
                        <a:rPr kumimoji="0" lang="th-TH" altLang="x-non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รรม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 </a:t>
                      </a:r>
                      <a:r>
                        <a:rPr kumimoji="0" lang="th-TH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ใน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เทอม 1 ของแต่ละปีการศึกษา 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(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มิถุนายน-กันยายน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)</a:t>
                      </a:r>
                      <a:endParaRPr kumimoji="0" lang="th-TH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H SarabunPSK" charset="0"/>
                        <a:cs typeface="JasmineUPC" pitchFamily="18" charset="-34"/>
                      </a:endParaRP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11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ส่งเสริมการแปรงฟันหลังอาหารกลางวัน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มีการส่งเสริมให้มีการแปรง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ฟันฯ</a:t>
                      </a:r>
                      <a:r>
                        <a:rPr kumimoji="0" lang="th-TH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ทุก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วันโดย</a:t>
                      </a:r>
                      <a:r>
                        <a:rPr kumimoji="0" lang="th-TH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ทันต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บุคลากรสอนแปรงฟันและสนับสนุนแปรงสีฟัน ยาสีฟันให้แต่ละโรงเรียน</a:t>
                      </a: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6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ส่งเสริมเมนูสุขภาพและส่งเสริม </a:t>
                      </a: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Smart technique</a:t>
                      </a:r>
                      <a:endParaRPr kumimoji="0" lang="th-TH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H SarabunPSK" charset="0"/>
                        <a:cs typeface="JasmineUPC" pitchFamily="18" charset="-34"/>
                      </a:endParaRP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cs typeface="Cordia New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ลด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หวาน มัน เค็ม ปลอดน้ำอัดลม น้ำหวานมีน้ำตาล </a:t>
                      </a: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&lt;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 4 </a:t>
                      </a: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%</a:t>
                      </a:r>
                      <a:endParaRPr kumimoji="0" lang="th-TH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H SarabunPSK" charset="0"/>
                        <a:cs typeface="JasmineUPC" pitchFamily="18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จัด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อบรม </a:t>
                      </a: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Smart technique 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(20 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มกราคม 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) 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และเริ่มมีการนำ</a:t>
                      </a:r>
                      <a:r>
                        <a:rPr kumimoji="0" lang="th-TH" altLang="x-non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ร่อง ใน</a:t>
                      </a:r>
                      <a:r>
                        <a:rPr kumimoji="0" lang="th-TH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อำเภอ</a:t>
                      </a:r>
                      <a:r>
                        <a:rPr kumimoji="0" lang="th-TH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อรัญ</a:t>
                      </a:r>
                      <a:r>
                        <a:rPr kumimoji="0" lang="th-TH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H SarabunPSK" charset="0"/>
                          <a:cs typeface="JasmineUPC" pitchFamily="18" charset="-34"/>
                        </a:rPr>
                        <a:t>ประเทศ</a:t>
                      </a:r>
                      <a:endParaRPr kumimoji="0" lang="th-TH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H SarabunPSK" charset="0"/>
                        <a:cs typeface="JasmineUPC" pitchFamily="18" charset="-34"/>
                      </a:endParaRPr>
                    </a:p>
                  </a:txBody>
                  <a:tcPr marL="99052" marR="9905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461-44ED-4DB7-9FA6-8791711822AC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5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image13.png" descr="s1_1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87" y="-106602"/>
            <a:ext cx="4877831" cy="124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Shape 347"/>
          <p:cNvSpPr>
            <a:spLocks noChangeArrowheads="1"/>
          </p:cNvSpPr>
          <p:nvPr/>
        </p:nvSpPr>
        <p:spPr bwMode="auto">
          <a:xfrm>
            <a:off x="180304" y="46499"/>
            <a:ext cx="6349435" cy="4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573" tIns="50573" rIns="50573" bIns="50573" anchor="ctr">
            <a:spAutoFit/>
          </a:bodyPr>
          <a:lstStyle/>
          <a:p>
            <a:pPr algn="ctr" defTabSz="762000"/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ตัวชี้วัดที่</a:t>
            </a:r>
            <a:r>
              <a:rPr lang="en-US" sz="2400" b="1" dirty="0" smtClean="0"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 6 </a:t>
            </a: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อัตราการคลอดมีชีพในหญิงอายุ </a:t>
            </a:r>
            <a:r>
              <a:rPr lang="en-US" sz="2400" b="1" dirty="0" smtClean="0"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15-19 </a:t>
            </a: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ปี</a:t>
            </a:r>
            <a:r>
              <a:rPr lang="en-US" sz="2400" b="1" dirty="0" smtClean="0"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TH SarabunPSK" pitchFamily="34" charset="-34"/>
              </a:rPr>
              <a:t>ปี</a:t>
            </a:r>
            <a:endParaRPr lang="th-TH" sz="2400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  <a:sym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92318"/>
              </p:ext>
            </p:extLst>
          </p:nvPr>
        </p:nvGraphicFramePr>
        <p:xfrm>
          <a:off x="151334" y="4236720"/>
          <a:ext cx="9672051" cy="2556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89286"/>
                <a:gridCol w="4782765"/>
              </a:tblGrid>
              <a:tr h="31208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จุดเด่น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โอกาสในการพัฒนา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itchFamily="34" charset="0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</a:tr>
              <a:tr h="216010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h-TH" sz="20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มีการแต่งตั้งคณะอนุกรรมการขับเคลื่อนการป้องกันและแก้ไขปัญหาการตั้งครรภ์วัยรุ่นภายใต้</a:t>
                      </a:r>
                      <a:r>
                        <a:rPr lang="th-TH" sz="2000" b="1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พรบ</a:t>
                      </a:r>
                      <a:r>
                        <a:rPr lang="th-TH" sz="20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.ฯ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h-TH" sz="20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มีการสร้างและใช้แผนที่ทางเดินยุทธศาสตร์ในระดับจังหวัด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h-TH" sz="20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</a:t>
                      </a:r>
                      <a:r>
                        <a:rPr lang="th-TH" sz="2000" b="1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การพัฒนาศักยภาพผู้ให้บริการในพื้นที่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h-TH" sz="2000" b="1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เร่งรัดการให้บริการคุมกำเนิดกึ่งถาวรแก่แม่วัยรุ่นให้ครอบคลุมทุกรพ.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h-TH" sz="2000" b="1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สนับสนุนการสร้างและใช้แผนที่ฯ ในระดับท้องถิ่น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สนับสนุน การพัฒนาและประเมินตนเองของรพ.และอำเภอที่เตรียมการรับรองซ้ำ </a:t>
                      </a:r>
                      <a:endParaRPr lang="th-TH" sz="2400" b="1" baseline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74295" marR="74295"/>
                </a:tc>
              </a:tr>
            </a:tbl>
          </a:graphicData>
        </a:graphic>
      </p:graphicFrame>
      <p:sp>
        <p:nvSpPr>
          <p:cNvPr id="12" name="Shape 75"/>
          <p:cNvSpPr/>
          <p:nvPr/>
        </p:nvSpPr>
        <p:spPr>
          <a:xfrm>
            <a:off x="0" y="764703"/>
            <a:ext cx="9906000" cy="349820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1014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2500" kern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Helvetica Light"/>
            </a:endParaRPr>
          </a:p>
        </p:txBody>
      </p:sp>
      <p:graphicFrame>
        <p:nvGraphicFramePr>
          <p:cNvPr id="16" name="แผนภูมิ 15"/>
          <p:cNvGraphicFramePr/>
          <p:nvPr>
            <p:extLst>
              <p:ext uri="{D42A27DB-BD31-4B8C-83A1-F6EECF244321}">
                <p14:modId xmlns:p14="http://schemas.microsoft.com/office/powerpoint/2010/main" val="3798354229"/>
              </p:ext>
            </p:extLst>
          </p:nvPr>
        </p:nvGraphicFramePr>
        <p:xfrm>
          <a:off x="3261890" y="1223879"/>
          <a:ext cx="3185304" cy="262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แผนภูมิ 16"/>
          <p:cNvGraphicFramePr/>
          <p:nvPr>
            <p:extLst>
              <p:ext uri="{D42A27DB-BD31-4B8C-83A1-F6EECF244321}">
                <p14:modId xmlns:p14="http://schemas.microsoft.com/office/powerpoint/2010/main" val="2377151360"/>
              </p:ext>
            </p:extLst>
          </p:nvPr>
        </p:nvGraphicFramePr>
        <p:xfrm>
          <a:off x="6460075" y="1318807"/>
          <a:ext cx="3356609" cy="264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7200" y="764704"/>
            <a:ext cx="291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2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ร้อยละมารดาอายุ</a:t>
            </a:r>
            <a:r>
              <a:rPr lang="en-US" sz="1800" b="1" dirty="0" smtClean="0">
                <a:solidFill>
                  <a:schemeClr val="tx2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&lt;20</a:t>
            </a:r>
            <a:r>
              <a:rPr lang="th-TH" sz="1800" b="1" dirty="0" smtClean="0">
                <a:solidFill>
                  <a:schemeClr val="tx2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ปีได้รับบริการคุมกำเนิดกึ่งถาวร </a:t>
            </a:r>
            <a:endParaRPr lang="th-TH" sz="1800" b="1" dirty="0">
              <a:solidFill>
                <a:schemeClr val="tx2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486" y="745540"/>
            <a:ext cx="389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อัตราการคลอดมีชีพในหญิงอายุ </a:t>
            </a:r>
            <a:r>
              <a:rPr lang="en-US" sz="18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15-19 </a:t>
            </a:r>
            <a:r>
              <a:rPr lang="th-TH" sz="1800" b="1" dirty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ปี </a:t>
            </a:r>
            <a:r>
              <a:rPr lang="th-TH" sz="1800" b="1" dirty="0" smtClean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(ปี </a:t>
            </a:r>
            <a:r>
              <a:rPr lang="en-US" sz="1800" b="1" dirty="0" smtClean="0">
                <a:solidFill>
                  <a:srgbClr val="7030A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  <a:sym typeface="TH SarabunPSK" pitchFamily="34" charset="-34"/>
              </a:rPr>
              <a:t>60)</a:t>
            </a:r>
            <a:endParaRPr lang="th-TH" sz="1800" dirty="0"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7306" y="700295"/>
            <a:ext cx="291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2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ร้อยละการตั้งครรภ์ซ้ำในหญิงอายุ </a:t>
            </a:r>
            <a:r>
              <a:rPr lang="en-US" sz="1800" b="1" dirty="0" smtClean="0">
                <a:solidFill>
                  <a:schemeClr val="tx2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15-19 </a:t>
            </a:r>
            <a:r>
              <a:rPr lang="th-TH" sz="1600" b="1" dirty="0" err="1" smtClean="0">
                <a:solidFill>
                  <a:schemeClr val="tx2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ปื</a:t>
            </a:r>
            <a:endParaRPr lang="th-TH" sz="1600" b="1" dirty="0">
              <a:solidFill>
                <a:schemeClr val="tx2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384" y="977293"/>
            <a:ext cx="169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เป้าไม่เกิน</a:t>
            </a:r>
            <a:r>
              <a:rPr lang="en-US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 42</a:t>
            </a:r>
            <a:r>
              <a:rPr lang="th-TH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ต่อพัน</a:t>
            </a:r>
            <a:r>
              <a:rPr lang="th-TH" sz="1400" b="1" dirty="0" err="1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ปชก</a:t>
            </a:r>
            <a:r>
              <a:rPr lang="th-TH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.</a:t>
            </a:r>
            <a:endParaRPr lang="th-TH" sz="14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3647306" y="2132856"/>
            <a:ext cx="2611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6717" y="1057092"/>
            <a:ext cx="103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เป้าไม่เกิน </a:t>
            </a:r>
            <a:r>
              <a:rPr lang="en-US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10</a:t>
            </a:r>
            <a:endParaRPr lang="th-TH" sz="14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1442" y="1052737"/>
            <a:ext cx="89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เป้า </a:t>
            </a:r>
            <a:r>
              <a:rPr lang="en-US" sz="1400" b="1" dirty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8</a:t>
            </a:r>
            <a:r>
              <a:rPr lang="en-US" sz="14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0</a:t>
            </a:r>
            <a:endParaRPr lang="th-TH" sz="1400" b="1" dirty="0">
              <a:solidFill>
                <a:srgbClr val="FF0000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6825953" y="1988840"/>
            <a:ext cx="2879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/>
          <p:nvPr/>
        </p:nvSpPr>
        <p:spPr>
          <a:xfrm>
            <a:off x="7527286" y="0"/>
            <a:ext cx="2378714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6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648744"/>
              </p:ext>
            </p:extLst>
          </p:nvPr>
        </p:nvGraphicFramePr>
        <p:xfrm>
          <a:off x="1" y="1285070"/>
          <a:ext cx="3484240" cy="266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ตัวเชื่อมต่อตรง 26"/>
          <p:cNvCxnSpPr/>
          <p:nvPr/>
        </p:nvCxnSpPr>
        <p:spPr>
          <a:xfrm>
            <a:off x="382315" y="1481055"/>
            <a:ext cx="2879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7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4684</Words>
  <Application>Microsoft Office PowerPoint</Application>
  <PresentationFormat>A4 Paper (210x297 mm)</PresentationFormat>
  <Paragraphs>646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Angsana New</vt:lpstr>
      <vt:lpstr>Arial</vt:lpstr>
      <vt:lpstr>Arial Rounded MT Bold</vt:lpstr>
      <vt:lpstr>Calibri</vt:lpstr>
      <vt:lpstr>Calibri Light</vt:lpstr>
      <vt:lpstr>Cordia New</vt:lpstr>
      <vt:lpstr>Helvetica Light</vt:lpstr>
      <vt:lpstr>JasmineUPC</vt:lpstr>
      <vt:lpstr>Tahoma</vt:lpstr>
      <vt:lpstr>TH SarabunPSK</vt:lpstr>
      <vt:lpstr>Wingdings</vt:lpstr>
      <vt:lpstr>Office Theme</vt:lpstr>
      <vt:lpstr>1_Office Theme</vt:lpstr>
      <vt:lpstr>Chart</vt:lpstr>
      <vt:lpstr>Microsoft Excel Chart</vt:lpstr>
      <vt:lpstr>PowerPoint Presentation</vt:lpstr>
      <vt:lpstr>PowerPoint Presentation</vt:lpstr>
      <vt:lpstr>PowerPoint Presentation</vt:lpstr>
      <vt:lpstr>ความครอบคลุมการคัดกรอง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10. อัตราการเสียชีวิตจากการจมน้ำของเด็กอายุต่ำกว่า 15 ปี ไม่เกิน 5 ต่อแสนประชากร</vt:lpstr>
      <vt:lpstr>11. อัตราตายจากอุบัติเหตุทางถนน ไม่เกิน 18 ต่อประชากรแสนคน</vt:lpstr>
      <vt:lpstr>12. อัตราผู้ป่วยเบาหวานรายใหม่จากกลุ่มเสี่ยงเบาหวาน  ไม่เกิน 2.40</vt:lpstr>
      <vt:lpstr>12. อัตราผู้ป่วยเบาหวานรายใหม่จากกลุ่มเสี่ยงเบาหวาน  ไม่เกิน 2.40</vt:lpstr>
      <vt:lpstr>PowerPoint Presentation</vt:lpstr>
      <vt:lpstr>PowerPoint Presentation</vt:lpstr>
      <vt:lpstr>ตัวชี้วัดที่ 13 ร้อยละของผลิตภัณฑ์อาหารสดและอาหารแปรรูปมีความปลอดภัย เป้าหมาย ร้อยละ 80</vt:lpstr>
      <vt:lpstr>PowerPoint Presentation</vt:lpstr>
      <vt:lpstr>PowerPoint Presentation</vt:lpstr>
      <vt:lpstr>PowerPoint Presentation</vt:lpstr>
      <vt:lpstr>ตัวชี้วัดที่ 15 ร้อยละของผลิตภัณฑ์สุขภาพที่ได้รับการตรวจสอบได้มาตรฐานตามเกณฑ์ที่กำหนด เป้าหมาย ร้อยละ 95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SEVENTH SON</cp:lastModifiedBy>
  <cp:revision>640</cp:revision>
  <dcterms:created xsi:type="dcterms:W3CDTF">2017-01-04T07:13:52Z</dcterms:created>
  <dcterms:modified xsi:type="dcterms:W3CDTF">2017-07-17T07:55:22Z</dcterms:modified>
</cp:coreProperties>
</file>